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982" autoAdjust="0"/>
  </p:normalViewPr>
  <p:slideViewPr>
    <p:cSldViewPr snapToGrid="0">
      <p:cViewPr varScale="1">
        <p:scale>
          <a:sx n="30" d="100"/>
          <a:sy n="30" d="100"/>
        </p:scale>
        <p:origin x="87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3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5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5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7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9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9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6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6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25EE-1D12-4109-A9E4-18FECA5A5EF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5F8E-7E07-4B35-9B60-999460AB9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416" y="-1803748"/>
            <a:ext cx="11874674" cy="536114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Методы и приемы работы с обучающимися с ТНР.</a:t>
            </a:r>
            <a:br>
              <a:rPr lang="ru-RU" sz="5400" b="1" u="sng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1. Программы для детей с ТНР.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2.Методы и приемы при обучении русскому языку, развитию речи, литературе.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3.Особенности подготовки обучающихся с ТНР к ГВЭ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                                                                    Б</a:t>
            </a:r>
            <a:r>
              <a:rPr lang="ru-RU" sz="3600" b="1" smtClean="0">
                <a:solidFill>
                  <a:srgbClr val="C00000"/>
                </a:solidFill>
              </a:rPr>
              <a:t>РУСОВА </a:t>
            </a:r>
            <a:r>
              <a:rPr lang="ru-RU" sz="3600" b="1" dirty="0" smtClean="0">
                <a:solidFill>
                  <a:srgbClr val="C00000"/>
                </a:solidFill>
              </a:rPr>
              <a:t>Л.А.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416" y="3557392"/>
            <a:ext cx="11874674" cy="330060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&lt;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" y="3557392"/>
            <a:ext cx="5071151" cy="30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416"/>
            <a:ext cx="12192000" cy="618630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3200" b="1" u="sng" dirty="0" smtClean="0">
                <a:solidFill>
                  <a:srgbClr val="C00000"/>
                </a:solidFill>
              </a:rPr>
              <a:t>Методы и приемы на уроках развития речи: 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- Одновременная работа над всеми компонентами речи.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- Специальные упражнения по развитию речи.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- Развитие мыслительных операции: анализа, синтеза, сравнения,     обобщения.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- Заучивание </a:t>
            </a:r>
            <a:r>
              <a:rPr lang="ru-RU" sz="2800" b="1" dirty="0" err="1" smtClean="0">
                <a:solidFill>
                  <a:srgbClr val="C00000"/>
                </a:solidFill>
              </a:rPr>
              <a:t>потешек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чистоговорок</a:t>
            </a:r>
            <a:r>
              <a:rPr lang="ru-RU" sz="2800" b="1" dirty="0" smtClean="0">
                <a:solidFill>
                  <a:srgbClr val="C00000"/>
                </a:solidFill>
              </a:rPr>
              <a:t>, стихотворений.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Составление плана ответа.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-Проговаривание, комментирование, систематическое повторение.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- Использование карточек-консультаций, схем, опор.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7"/>
            <a:ext cx="1346266" cy="1477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54" y="290028"/>
            <a:ext cx="1346266" cy="147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74" y="4909381"/>
            <a:ext cx="1346266" cy="14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208" y="0"/>
            <a:ext cx="12292208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b="1" u="sng" dirty="0" smtClean="0">
                <a:solidFill>
                  <a:srgbClr val="C00000"/>
                </a:solidFill>
              </a:rPr>
              <a:t>Подготовка к обучающему изложению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1.Внимательно прочитать текст.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2.Разместить абзацы текста изложения в правильной последовательности.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3.Правильно подобрать вопросительное слово (</a:t>
            </a:r>
            <a:r>
              <a:rPr lang="ru-RU" sz="2000" b="1" u="sng" dirty="0" smtClean="0">
                <a:solidFill>
                  <a:srgbClr val="C00000"/>
                </a:solidFill>
              </a:rPr>
              <a:t>интерактивный режим)</a:t>
            </a:r>
            <a:r>
              <a:rPr lang="ru-RU" sz="3200" b="1" u="sng" dirty="0" smtClean="0">
                <a:solidFill>
                  <a:srgbClr val="C00000"/>
                </a:solidFill>
              </a:rPr>
              <a:t/>
            </a:r>
            <a:br>
              <a:rPr lang="ru-RU" sz="3200" b="1" u="sng" dirty="0" smtClean="0">
                <a:solidFill>
                  <a:srgbClr val="C00000"/>
                </a:solidFill>
              </a:rPr>
            </a:br>
            <a:r>
              <a:rPr lang="ru-RU" sz="3200" b="1" u="sng" dirty="0" smtClean="0">
                <a:solidFill>
                  <a:srgbClr val="C00000"/>
                </a:solidFill>
              </a:rPr>
              <a:t>4.</a:t>
            </a:r>
            <a:r>
              <a:rPr lang="ru-RU" sz="3200" b="1" dirty="0" smtClean="0">
                <a:solidFill>
                  <a:srgbClr val="C00000"/>
                </a:solidFill>
              </a:rPr>
              <a:t> Беседа по тексту (одна группа задает вопросы, другая –отвечает).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Составление плана.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5.Словарная работа ведется в процессе беседы по тексту.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6.Выбрать картинки и разместить на ИД в той последовательности, в которой происходят события а тексте (</a:t>
            </a:r>
            <a:r>
              <a:rPr lang="ru-RU" sz="2000" b="1" u="sng" dirty="0" smtClean="0">
                <a:solidFill>
                  <a:srgbClr val="C00000"/>
                </a:solidFill>
              </a:rPr>
              <a:t>интерактивный режим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800" b="1" u="sng" dirty="0" smtClean="0">
                <a:solidFill>
                  <a:srgbClr val="C00000"/>
                </a:solidFill>
              </a:rPr>
              <a:t>звуки)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7.Просмотр видео на тему текста.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8. Определение темы, типа текста. («Снегири», пример).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9.</a:t>
            </a:r>
            <a:r>
              <a:rPr lang="ru-RU" sz="3200" b="1" u="sng" dirty="0" smtClean="0">
                <a:solidFill>
                  <a:srgbClr val="C00000"/>
                </a:solidFill>
              </a:rPr>
              <a:t>Словарно-орфографическая работа </a:t>
            </a:r>
            <a:r>
              <a:rPr lang="ru-RU" sz="3200" b="1" dirty="0" smtClean="0">
                <a:solidFill>
                  <a:srgbClr val="C00000"/>
                </a:solidFill>
              </a:rPr>
              <a:t>(На ИД записаны слова, необходимо распределить их по видам орфограмм в сундучок. Если слово вставлено неправильно, то оно вылетает из сундучка).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10. Тест на знание текста (интерактивный режим, </a:t>
            </a:r>
            <a:r>
              <a:rPr lang="ru-RU" sz="3200" b="1" dirty="0" err="1" smtClean="0">
                <a:solidFill>
                  <a:srgbClr val="C00000"/>
                </a:solidFill>
              </a:rPr>
              <a:t>муз.звуки</a:t>
            </a:r>
            <a:r>
              <a:rPr lang="ru-RU" sz="3200" b="1" dirty="0" smtClean="0">
                <a:solidFill>
                  <a:srgbClr val="C00000"/>
                </a:solidFill>
              </a:rPr>
              <a:t>).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0208" y="0"/>
            <a:ext cx="11987408" cy="6857999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18" y="1"/>
            <a:ext cx="2509382" cy="1658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5" y="0"/>
            <a:ext cx="2730673" cy="1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11.Пересказ текста </a:t>
            </a:r>
            <a:r>
              <a:rPr lang="ru-RU" b="1" u="sng" dirty="0" smtClean="0">
                <a:solidFill>
                  <a:srgbClr val="C00000"/>
                </a:solidFill>
              </a:rPr>
              <a:t>по абзацам.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12.Пересказ текста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полностью.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Подготовка к  итоговому собеседованию по русскому языку и ГВЭ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 В 9 -10 классах начинаем подготовку к экзаменам.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</a:rPr>
              <a:t>. Задание отправляю через </a:t>
            </a:r>
            <a:r>
              <a:rPr lang="en-US" sz="2800" b="1" dirty="0" smtClean="0">
                <a:solidFill>
                  <a:srgbClr val="C00000"/>
                </a:solidFill>
              </a:rPr>
              <a:t>WhatsApp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2. В классе подробно разбираем задание( </a:t>
            </a:r>
            <a:r>
              <a:rPr lang="ru-RU" sz="2800" b="1" dirty="0" err="1" smtClean="0">
                <a:solidFill>
                  <a:srgbClr val="C00000"/>
                </a:solidFill>
              </a:rPr>
              <a:t>собеседование,изложение</a:t>
            </a:r>
            <a:r>
              <a:rPr lang="ru-RU" sz="2800" b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3. На следующем уроке уже самостоятельно выполняют предложенные задания подобного типа.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4.В рамках подготовки к ГВЭ изучаем инструкцию, критерии оценок, работаем с текстом. Пишем подробное изложение с творческим заданием.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5.Творческое задание вызывает большие проблемы. Предлагаю шаблон сочинения.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6. В 10 классе пишем работы на экзаменационных листах, учимся их оформлять.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21019" cy="73307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3100" b="1" u="sng" dirty="0" smtClean="0">
                <a:solidFill>
                  <a:srgbClr val="C00000"/>
                </a:solidFill>
              </a:rPr>
              <a:t>ЗАНИМАТЕЛЬНЫЕ ЗАДАНИЯ.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Подбери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синонимы-антонимы (к отдельным словам текста)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u="sng" dirty="0">
                <a:solidFill>
                  <a:srgbClr val="C00000"/>
                </a:solidFill>
              </a:rPr>
              <a:t>Найди </a:t>
            </a:r>
            <a:r>
              <a:rPr lang="ru-RU" sz="3100" b="1" dirty="0">
                <a:solidFill>
                  <a:srgbClr val="C00000"/>
                </a:solidFill>
              </a:rPr>
              <a:t>слова, обозначающие действия (цвет, форму и так далее)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u="sng" dirty="0">
                <a:solidFill>
                  <a:srgbClr val="C00000"/>
                </a:solidFill>
              </a:rPr>
              <a:t>Закончи</a:t>
            </a:r>
            <a:r>
              <a:rPr lang="ru-RU" sz="3100" b="1" dirty="0">
                <a:solidFill>
                  <a:srgbClr val="C00000"/>
                </a:solidFill>
              </a:rPr>
              <a:t> взятое из текста предложение по памяти.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u="sng" dirty="0">
                <a:solidFill>
                  <a:srgbClr val="C00000"/>
                </a:solidFill>
              </a:rPr>
              <a:t>Придумай</a:t>
            </a:r>
            <a:r>
              <a:rPr lang="ru-RU" sz="3100" b="1" dirty="0">
                <a:solidFill>
                  <a:srgbClr val="C00000"/>
                </a:solidFill>
              </a:rPr>
              <a:t> заглавие к данному тексту (отрывку) и так далее.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100" b="1" u="sng" dirty="0">
                <a:solidFill>
                  <a:srgbClr val="C00000"/>
                </a:solidFill>
              </a:rPr>
              <a:t>Замени</a:t>
            </a:r>
            <a:r>
              <a:rPr lang="ru-RU" sz="3100" b="1" dirty="0">
                <a:solidFill>
                  <a:srgbClr val="C00000"/>
                </a:solidFill>
              </a:rPr>
              <a:t> сочетание существительное + существительное на сочетание существительное + прилагательное:  узоры мороза, королева снега, фигура льда и т.п.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100" b="1" u="sng" dirty="0">
                <a:solidFill>
                  <a:srgbClr val="C00000"/>
                </a:solidFill>
              </a:rPr>
              <a:t>Закончи </a:t>
            </a:r>
            <a:r>
              <a:rPr lang="ru-RU" sz="3100" b="1" dirty="0">
                <a:solidFill>
                  <a:srgbClr val="C00000"/>
                </a:solidFill>
              </a:rPr>
              <a:t>предложение, чтобы получилось а) простое и б) сложное предложения: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           Подул ветер и …(сразу закончился, начался дождь). В каком предложении нужна запятая?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i="1" dirty="0">
                <a:solidFill>
                  <a:srgbClr val="C00000"/>
                </a:solidFill>
              </a:rPr>
              <a:t/>
            </a:r>
            <a:br>
              <a:rPr lang="ru-RU" sz="3100" i="1" dirty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0" y="7330727"/>
            <a:ext cx="12192000" cy="294362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8192"/>
            <a:ext cx="1219200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        Игровые </a:t>
            </a:r>
            <a:r>
              <a:rPr lang="ru-RU" sz="4000" b="1" dirty="0">
                <a:solidFill>
                  <a:srgbClr val="C00000"/>
                </a:solidFill>
              </a:rPr>
              <a:t>упражнения-задания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12192000" cy="59708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Шапка </a:t>
            </a:r>
            <a:r>
              <a:rPr lang="ru-RU" sz="2800" b="1" dirty="0">
                <a:solidFill>
                  <a:srgbClr val="C00000"/>
                </a:solidFill>
              </a:rPr>
              <a:t>вопросов</a:t>
            </a:r>
            <a:r>
              <a:rPr lang="ru-RU" sz="2800" dirty="0">
                <a:solidFill>
                  <a:srgbClr val="C00000"/>
                </a:solidFill>
              </a:rPr>
              <a:t>».</a:t>
            </a:r>
          </a:p>
          <a:p>
            <a:pPr algn="just">
              <a:buNone/>
            </a:pPr>
            <a:r>
              <a:rPr lang="ru-RU" sz="2800" dirty="0">
                <a:solidFill>
                  <a:srgbClr val="C00000"/>
                </a:solidFill>
              </a:rPr>
              <a:t>Вид работы по учебному тексту, требующий общения и взаимосвязи учеников друг с другом. Дети бросают в шапку по 3 записки с вопросом по тексту. (Может быть вопрос, проверяющий знание текста, или вопрос, ответ, на который  сами не знают ответ, но хотели бы узнать).</a:t>
            </a:r>
          </a:p>
          <a:p>
            <a:pPr algn="just">
              <a:buNone/>
            </a:pPr>
            <a:r>
              <a:rPr lang="ru-RU" sz="2800" dirty="0">
                <a:solidFill>
                  <a:srgbClr val="C00000"/>
                </a:solidFill>
              </a:rPr>
              <a:t> </a:t>
            </a:r>
            <a:r>
              <a:rPr lang="ru-RU" sz="2800" b="1" dirty="0">
                <a:solidFill>
                  <a:srgbClr val="C00000"/>
                </a:solidFill>
              </a:rPr>
              <a:t>«Да - нет»</a:t>
            </a:r>
          </a:p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 Загадываю нечто</a:t>
            </a:r>
            <a:r>
              <a:rPr lang="ru-RU" sz="2800" dirty="0">
                <a:solidFill>
                  <a:srgbClr val="C00000"/>
                </a:solidFill>
              </a:rPr>
              <a:t>. Ученики по вопросам пытаются найти ответ. На эти вопросы  отвечаю  только ответами «да или нет». Например, «Я задумала часть речи. По ее постоянным и непостоянным признакам отгадайте ее».</a:t>
            </a:r>
          </a:p>
          <a:p>
            <a:pPr algn="just">
              <a:buNone/>
            </a:pPr>
            <a:r>
              <a:rPr lang="ru-RU" sz="2800" dirty="0">
                <a:solidFill>
                  <a:srgbClr val="C00000"/>
                </a:solidFill>
              </a:rPr>
              <a:t> «</a:t>
            </a:r>
            <a:r>
              <a:rPr lang="ru-RU" sz="2800" b="1" dirty="0">
                <a:solidFill>
                  <a:srgbClr val="C00000"/>
                </a:solidFill>
              </a:rPr>
              <a:t>Фантастическая добавка</a:t>
            </a:r>
            <a:r>
              <a:rPr lang="ru-RU" sz="2800" dirty="0">
                <a:solidFill>
                  <a:srgbClr val="C00000"/>
                </a:solidFill>
              </a:rPr>
              <a:t>»</a:t>
            </a:r>
          </a:p>
          <a:p>
            <a:pPr algn="just">
              <a:buNone/>
            </a:pPr>
            <a:r>
              <a:rPr lang="ru-RU" sz="2800" dirty="0">
                <a:solidFill>
                  <a:srgbClr val="C00000"/>
                </a:solidFill>
              </a:rPr>
              <a:t>Добавляю реальную ситуацию фантастикой. Можно перенести реального литературного героя во времени. Например, «Что бы вы сказали герою, встретив его в наше время?»</a:t>
            </a:r>
          </a:p>
        </p:txBody>
      </p:sp>
    </p:spTree>
    <p:extLst>
      <p:ext uri="{BB962C8B-B14F-4D97-AF65-F5344CB8AC3E}">
        <p14:creationId xmlns:p14="http://schemas.microsoft.com/office/powerpoint/2010/main" val="37102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774"/>
            <a:ext cx="121919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                Рисунки </a:t>
            </a:r>
            <a:r>
              <a:rPr lang="ru-RU" sz="4000" b="1" dirty="0">
                <a:solidFill>
                  <a:srgbClr val="C00000"/>
                </a:solidFill>
              </a:rPr>
              <a:t>к произведениям</a:t>
            </a:r>
            <a:endParaRPr lang="ru-RU" sz="4000" b="1" dirty="0"/>
          </a:p>
        </p:txBody>
      </p:sp>
      <p:pic>
        <p:nvPicPr>
          <p:cNvPr id="3" name="Picture 3" descr="C:\Users\Татьяна\Desktop\РАЗНОЕ\20180327_14201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89" y="979370"/>
            <a:ext cx="2318283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Татьяна\Desktop\РАЗНОЕ\20180327_14191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08" y="1065733"/>
            <a:ext cx="3228527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Татьяна\Desktop\РАЗНОЕ\20180327_14204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3074" y="979370"/>
            <a:ext cx="2793783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C:\Users\Татьяна\Desktop\РАЗНОЕ\20180327_142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963" y="4364425"/>
            <a:ext cx="2232248" cy="2371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C:\Users\Татьяна\Desktop\РАЗНОЕ\20180327_142123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48" y="4115408"/>
            <a:ext cx="2664296" cy="2624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C:\Users\Татьяна\Desktop\РАЗНОЕ\20180327_142107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3749" y="3856087"/>
            <a:ext cx="223224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1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692"/>
            <a:ext cx="12191999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Приемы </a:t>
            </a:r>
            <a:r>
              <a:rPr lang="ru-RU" sz="2400" b="1" dirty="0">
                <a:solidFill>
                  <a:srgbClr val="C00000"/>
                </a:solidFill>
              </a:rPr>
              <a:t>и методы  работы технологии развития </a:t>
            </a:r>
            <a:r>
              <a:rPr lang="ru-RU" sz="2400" b="1" dirty="0" smtClean="0">
                <a:solidFill>
                  <a:srgbClr val="C00000"/>
                </a:solidFill>
              </a:rPr>
              <a:t>критического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мышления через  чтение </a:t>
            </a:r>
            <a:r>
              <a:rPr lang="ru-RU" sz="2400" b="1" dirty="0">
                <a:solidFill>
                  <a:srgbClr val="C00000"/>
                </a:solidFill>
              </a:rPr>
              <a:t>и письмо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1042244"/>
            <a:ext cx="12191998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Цель </a:t>
            </a:r>
            <a:r>
              <a:rPr lang="ru-RU" sz="3200" b="1" dirty="0">
                <a:solidFill>
                  <a:srgbClr val="C00000"/>
                </a:solidFill>
              </a:rPr>
              <a:t>использования данной образовательной технологии в обучении   детей  с ОВЗ </a:t>
            </a:r>
            <a:r>
              <a:rPr lang="ru-RU" sz="3200" b="1" dirty="0" smtClean="0">
                <a:solidFill>
                  <a:srgbClr val="C00000"/>
                </a:solidFill>
              </a:rPr>
              <a:t>способности развивать мыслительные навыки , необходимые </a:t>
            </a:r>
            <a:r>
              <a:rPr lang="ru-RU" sz="3200" b="1" dirty="0">
                <a:solidFill>
                  <a:srgbClr val="C00000"/>
                </a:solidFill>
              </a:rPr>
              <a:t>не только в учебе, но и в обычной жизни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Особенность технологии в работе с детьми </a:t>
            </a:r>
            <a:r>
              <a:rPr lang="ru-RU" sz="3200" b="1" dirty="0" smtClean="0">
                <a:solidFill>
                  <a:srgbClr val="C00000"/>
                </a:solidFill>
              </a:rPr>
              <a:t>ТНР </a:t>
            </a:r>
            <a:r>
              <a:rPr lang="ru-RU" sz="3200" b="1" dirty="0">
                <a:solidFill>
                  <a:srgbClr val="C00000"/>
                </a:solidFill>
              </a:rPr>
              <a:t>- работа с информацией - чтение и письмо, «включение» в деятельность каждого ученика, формирование умения  строить « простейшие умозаключения».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22" y="5312258"/>
            <a:ext cx="4914378" cy="1545742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815"/>
            <a:ext cx="7277622" cy="2502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4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509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                   Чтение </a:t>
            </a:r>
            <a:r>
              <a:rPr lang="ru-RU" sz="4400" dirty="0">
                <a:solidFill>
                  <a:srgbClr val="C00000"/>
                </a:solidFill>
              </a:rPr>
              <a:t>с остановками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65050"/>
            <a:ext cx="12100142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dirty="0">
                <a:solidFill>
                  <a:srgbClr val="C00000"/>
                </a:solidFill>
              </a:rPr>
              <a:t>Чтение текста осуществляется по частям, каждая  разбирается , пробуем либо сделать  прогнозы о дальнейшем содержании, либо пересказать прочитанный отрывок.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4000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При </a:t>
            </a:r>
            <a:r>
              <a:rPr lang="ru-RU" sz="4000" dirty="0">
                <a:solidFill>
                  <a:srgbClr val="C00000"/>
                </a:solidFill>
              </a:rPr>
              <a:t>чтении важно найти оптимальный момент для остановки. Использование этого приёма способствует развитию  умения выражать свои мысли, учит пониманию и осмыслению.</a:t>
            </a:r>
          </a:p>
          <a:p>
            <a:pPr algn="just"/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3972"/>
            <a:ext cx="1219199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         Чтение </a:t>
            </a:r>
            <a:r>
              <a:rPr lang="ru-RU" sz="4400" b="1" dirty="0">
                <a:solidFill>
                  <a:srgbClr val="C00000"/>
                </a:solidFill>
              </a:rPr>
              <a:t>с </a:t>
            </a:r>
            <a:r>
              <a:rPr lang="ru-RU" sz="4400" b="1" dirty="0" smtClean="0">
                <a:solidFill>
                  <a:srgbClr val="C00000"/>
                </a:solidFill>
              </a:rPr>
              <a:t>пометками 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420886"/>
            <a:ext cx="1219200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Во </a:t>
            </a:r>
            <a:r>
              <a:rPr lang="ru-RU" sz="3600" b="1" dirty="0">
                <a:solidFill>
                  <a:srgbClr val="C00000"/>
                </a:solidFill>
              </a:rPr>
              <a:t>время чтения текста  делаем на полях пометки, </a:t>
            </a:r>
            <a:r>
              <a:rPr lang="ru-RU" sz="3600" b="1" dirty="0" smtClean="0">
                <a:solidFill>
                  <a:srgbClr val="C00000"/>
                </a:solidFill>
              </a:rPr>
              <a:t>   разделяющие </a:t>
            </a:r>
            <a:r>
              <a:rPr lang="ru-RU" sz="3600" b="1" dirty="0">
                <a:solidFill>
                  <a:srgbClr val="C00000"/>
                </a:solidFill>
              </a:rPr>
              <a:t>информацию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на </a:t>
            </a:r>
            <a:r>
              <a:rPr lang="ru-RU" sz="3600" b="1" dirty="0">
                <a:solidFill>
                  <a:srgbClr val="C00000"/>
                </a:solidFill>
              </a:rPr>
              <a:t>известную, новую, интересную, непонятную.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Можно </a:t>
            </a:r>
            <a:r>
              <a:rPr lang="ru-RU" sz="3600" b="1" dirty="0">
                <a:solidFill>
                  <a:srgbClr val="C00000"/>
                </a:solidFill>
              </a:rPr>
              <a:t>использовать разноцветные карандаши, что особенно нравится детям.</a:t>
            </a:r>
          </a:p>
          <a:p>
            <a:pPr algn="just">
              <a:buNone/>
            </a:pPr>
            <a:r>
              <a:rPr lang="ru-RU" sz="3600" b="1" dirty="0">
                <a:solidFill>
                  <a:srgbClr val="C00000"/>
                </a:solidFill>
              </a:rPr>
              <a:t>     ( + -уже знаю; ! - новое; - думаю иначе; ?- не понимаю, есть вопросы).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64" y="5391204"/>
            <a:ext cx="5311035" cy="1742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5391204"/>
            <a:ext cx="4246324" cy="14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11"/>
            <a:ext cx="12192000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РАБОЧАЯ </a:t>
            </a:r>
            <a:r>
              <a:rPr lang="ru-RU" sz="2800" b="1" dirty="0">
                <a:solidFill>
                  <a:srgbClr val="C00000"/>
                </a:solidFill>
              </a:rPr>
              <a:t>ПРОГРАММА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 rot="21140919">
            <a:off x="3057548" y="3379109"/>
            <a:ext cx="395111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8632"/>
            <a:ext cx="12192000" cy="507831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C00000"/>
                </a:solidFill>
              </a:rPr>
              <a:t>В    основе АООП ТНР лежит адаптированная основная общеобразовательная программа основного общего образования, авторская программа по предмету (обучение русскому языку ведется по программе Т. А. </a:t>
            </a:r>
            <a:r>
              <a:rPr lang="ru-RU" sz="3600" dirty="0" err="1">
                <a:solidFill>
                  <a:srgbClr val="C00000"/>
                </a:solidFill>
              </a:rPr>
              <a:t>Ладыженской</a:t>
            </a:r>
            <a:r>
              <a:rPr lang="ru-RU" sz="3600" dirty="0">
                <a:solidFill>
                  <a:srgbClr val="C00000"/>
                </a:solidFill>
              </a:rPr>
              <a:t>, М.Т. Баранова, по литературе – по программе под редакцией  В.Я. Коровиной). Приложением к рабочей программе учителя является КТП, которое включает в себя основные разделы курса, темы, коррекционно-развивающие задачи, характеристику основных видов учебной деятельности</a:t>
            </a:r>
            <a:r>
              <a:rPr lang="ru-RU" sz="3600" i="1" dirty="0"/>
              <a:t>.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7" y="5656945"/>
            <a:ext cx="2730674" cy="1201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5795506"/>
            <a:ext cx="1979112" cy="923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5712356"/>
            <a:ext cx="1979112" cy="1007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66" y="5795506"/>
            <a:ext cx="1979112" cy="9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626302"/>
            <a:ext cx="12192000" cy="7434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99735"/>
            <a:ext cx="12192000" cy="61247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Проведена </a:t>
            </a:r>
            <a:r>
              <a:rPr lang="ru-RU" sz="2800" b="1" u="sng" dirty="0">
                <a:solidFill>
                  <a:srgbClr val="C00000"/>
                </a:solidFill>
              </a:rPr>
              <a:t>корректировка содержания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Программы</a:t>
            </a:r>
          </a:p>
          <a:p>
            <a:pPr lvl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в </a:t>
            </a:r>
            <a:r>
              <a:rPr lang="ru-RU" sz="2800" b="1" u="sng" dirty="0">
                <a:solidFill>
                  <a:srgbClr val="C00000"/>
                </a:solidFill>
              </a:rPr>
              <a:t>соответствии с целями </a:t>
            </a:r>
            <a:r>
              <a:rPr lang="ru-RU" sz="2800" b="1" u="sng" dirty="0" smtClean="0">
                <a:solidFill>
                  <a:srgbClr val="C00000"/>
                </a:solidFill>
              </a:rPr>
              <a:t>  обучения </a:t>
            </a:r>
            <a:r>
              <a:rPr lang="ru-RU" sz="2800" b="1" u="sng" dirty="0">
                <a:solidFill>
                  <a:srgbClr val="C00000"/>
                </a:solidFill>
              </a:rPr>
              <a:t>детей с </a:t>
            </a:r>
            <a:r>
              <a:rPr lang="ru-RU" sz="2800" b="1" u="sng" dirty="0" smtClean="0">
                <a:solidFill>
                  <a:srgbClr val="C00000"/>
                </a:solidFill>
              </a:rPr>
              <a:t>ТНР: </a:t>
            </a:r>
          </a:p>
          <a:p>
            <a:pPr lvl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-на </a:t>
            </a:r>
            <a:r>
              <a:rPr lang="ru-RU" sz="2800" b="1" dirty="0">
                <a:solidFill>
                  <a:srgbClr val="C00000"/>
                </a:solidFill>
              </a:rPr>
              <a:t>более сложные темы предусматриваются дополнительные коррекционно-индивидуальные </a:t>
            </a:r>
            <a:r>
              <a:rPr lang="ru-RU" sz="2800" b="1" dirty="0" smtClean="0">
                <a:solidFill>
                  <a:srgbClr val="C00000"/>
                </a:solidFill>
              </a:rPr>
              <a:t>занятия;</a:t>
            </a:r>
            <a:endParaRPr lang="ru-RU" sz="2800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2800" b="1" dirty="0">
                <a:solidFill>
                  <a:srgbClr val="C00000"/>
                </a:solidFill>
              </a:rPr>
              <a:t>- уделяется больше времени на повторение изученного в предыдущем классе;</a:t>
            </a:r>
          </a:p>
          <a:p>
            <a:pPr lvl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- отводится дополнительное время на закрепление некоторых разделов;</a:t>
            </a:r>
          </a:p>
          <a:p>
            <a:pPr lvl="0">
              <a:buNone/>
            </a:pPr>
            <a:r>
              <a:rPr lang="ru-RU" sz="2800" b="1" dirty="0">
                <a:solidFill>
                  <a:srgbClr val="C00000"/>
                </a:solidFill>
              </a:rPr>
              <a:t>- предложены занятия для повторения изученного материала перед основными темами;</a:t>
            </a:r>
          </a:p>
          <a:p>
            <a:pPr lvl="0">
              <a:buNone/>
            </a:pPr>
            <a:r>
              <a:rPr lang="ru-RU" sz="2800" b="1" dirty="0">
                <a:solidFill>
                  <a:srgbClr val="C00000"/>
                </a:solidFill>
              </a:rPr>
              <a:t>- предусмотрено увеличение времени на итоговое повторение содержания курса;</a:t>
            </a:r>
          </a:p>
          <a:p>
            <a:pPr lvl="0">
              <a:buNone/>
            </a:pPr>
            <a:r>
              <a:rPr lang="ru-RU" sz="2800" b="1" dirty="0">
                <a:solidFill>
                  <a:srgbClr val="C00000"/>
                </a:solidFill>
              </a:rPr>
              <a:t>- пересмотрены (уменьшены) требования к подготовке учащихся;</a:t>
            </a:r>
          </a:p>
          <a:p>
            <a:pPr lvl="0">
              <a:buNone/>
            </a:pPr>
            <a:r>
              <a:rPr lang="ru-RU" sz="2800" b="1" dirty="0">
                <a:solidFill>
                  <a:srgbClr val="C00000"/>
                </a:solidFill>
              </a:rPr>
              <a:t>- включены индивидуально – коррекционные занятия;</a:t>
            </a: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- домашняя работа упрощена. 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5019"/>
            <a:ext cx="12191999" cy="189513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1374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85993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3600" i="1" dirty="0"/>
              <a:t> </a:t>
            </a:r>
            <a:r>
              <a:rPr lang="ru-RU" sz="3600" i="1" dirty="0" smtClean="0"/>
              <a:t>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РАБОЧИЕ ПРОГРАММЫ АООП ТНР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0" y="-375672"/>
            <a:ext cx="121919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569" y="2585109"/>
            <a:ext cx="1806892" cy="10590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32324"/>
            <a:ext cx="12191999" cy="534774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Ханты-Мансийского автономного округа Югры 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,«</a:t>
            </a:r>
            <a:r>
              <a:rPr lang="ru-RU" sz="3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Урайская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 для обучающихся с ОВЗ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2.ГБОУ школа №59 Приморского района Санкт-Петербурга.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3.МАОУ (Муниципальное автономное </a:t>
            </a:r>
            <a:r>
              <a:rPr lang="ru-RU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образов.учреждение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№37 Томска.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4.Коррекционная школа-интернат №1 Краснодарского края ст. 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Елизаветинской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3200" kern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ГБОУ школа -интернат № 158 для детей с ОВЗ, Москва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ГБОУ школа №1454 г. Москвы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4" y="5486400"/>
            <a:ext cx="2530256" cy="1371600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4" y="6080070"/>
            <a:ext cx="2413347" cy="777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" y="5642658"/>
            <a:ext cx="1806892" cy="12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995"/>
            <a:ext cx="12087615" cy="7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00651"/>
            <a:ext cx="12192001" cy="501675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замедленный темп восприятия информации,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сниженный уровень работоспособности,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трудности в организации произвольной деятельности,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низкий уровень самоконтроля и мотивации,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возможное ослабление памяти,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отклонение в пространственной ориентировке,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нарушение мелкой моторики,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нарушение зрительно-моторной и </a:t>
            </a:r>
            <a:r>
              <a:rPr lang="ru-RU" sz="3200" b="1" dirty="0" err="1" smtClean="0">
                <a:solidFill>
                  <a:srgbClr val="C00000"/>
                </a:solidFill>
              </a:rPr>
              <a:t>слухо</a:t>
            </a:r>
            <a:r>
              <a:rPr lang="ru-RU" sz="3200" b="1" dirty="0" smtClean="0">
                <a:solidFill>
                  <a:srgbClr val="C00000"/>
                </a:solidFill>
              </a:rPr>
              <a:t>-моторной координации,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• затруднения в установлении ассоциативных связей между зрительным, слуховым и </a:t>
            </a:r>
            <a:r>
              <a:rPr lang="ru-RU" sz="3200" b="1" dirty="0" err="1" smtClean="0">
                <a:solidFill>
                  <a:srgbClr val="C00000"/>
                </a:solidFill>
              </a:rPr>
              <a:t>речедвигательным</a:t>
            </a:r>
            <a:r>
              <a:rPr lang="ru-RU" sz="3200" b="1" dirty="0" smtClean="0">
                <a:solidFill>
                  <a:srgbClr val="C00000"/>
                </a:solidFill>
              </a:rPr>
              <a:t> анализаторами.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08216"/>
            <a:ext cx="12192000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sz="3200" b="1" u="sng" dirty="0" smtClean="0">
                <a:solidFill>
                  <a:srgbClr val="C00000"/>
                </a:solidFill>
              </a:rPr>
              <a:t>Специфика учебной деятельности детей с ТНР:</a:t>
            </a:r>
            <a:endParaRPr lang="ru-RU" sz="32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1528720"/>
            <a:ext cx="3006246" cy="23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92818"/>
            <a:ext cx="12192000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Виды </a:t>
            </a:r>
            <a:r>
              <a:rPr lang="ru-RU" sz="3200" b="1" dirty="0">
                <a:solidFill>
                  <a:srgbClr val="C00000"/>
                </a:solidFill>
              </a:rPr>
              <a:t>работ по развитию речи </a:t>
            </a:r>
            <a:r>
              <a:rPr lang="ru-RU" sz="3200" b="1" dirty="0" smtClean="0">
                <a:solidFill>
                  <a:srgbClr val="C00000"/>
                </a:solidFill>
              </a:rPr>
              <a:t>обучающихся </a:t>
            </a:r>
            <a:r>
              <a:rPr lang="ru-RU" sz="3200" b="1" dirty="0">
                <a:solidFill>
                  <a:srgbClr val="C00000"/>
                </a:solidFill>
              </a:rPr>
              <a:t>с </a:t>
            </a:r>
            <a:r>
              <a:rPr lang="ru-RU" sz="3200" b="1" dirty="0" smtClean="0">
                <a:solidFill>
                  <a:srgbClr val="C00000"/>
                </a:solidFill>
              </a:rPr>
              <a:t>ОВЗ ( ТНР)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58333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 Методика </a:t>
            </a:r>
            <a:r>
              <a:rPr lang="ru-RU" sz="2800" b="1" dirty="0">
                <a:solidFill>
                  <a:srgbClr val="C00000"/>
                </a:solidFill>
              </a:rPr>
              <a:t>изучения словарных слов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87003"/>
            <a:ext cx="121920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Словарное слово при запоминании обязательно прописывается не только в Именительном падеже, но и с предлогами, а также подбираются родственные словарному слову слова:  </a:t>
            </a:r>
            <a:r>
              <a:rPr lang="ru-RU" sz="2400" b="1" dirty="0" smtClean="0">
                <a:solidFill>
                  <a:srgbClr val="C00000"/>
                </a:solidFill>
              </a:rPr>
              <a:t>  Работа</a:t>
            </a:r>
            <a:r>
              <a:rPr lang="ru-RU" sz="2400" b="1" dirty="0">
                <a:solidFill>
                  <a:srgbClr val="C00000"/>
                </a:solidFill>
              </a:rPr>
              <a:t>, на работе, после работы, работать.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2687332"/>
            <a:ext cx="121919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Словарная </a:t>
            </a:r>
            <a:r>
              <a:rPr lang="ru-RU" sz="2800" b="1" dirty="0">
                <a:solidFill>
                  <a:srgbClr val="C00000"/>
                </a:solidFill>
              </a:rPr>
              <a:t>работа по тематическим группам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210552"/>
            <a:ext cx="12192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1.Знакомство </a:t>
            </a:r>
            <a:r>
              <a:rPr lang="ru-RU" sz="2400" b="1" dirty="0">
                <a:solidFill>
                  <a:srgbClr val="C00000"/>
                </a:solidFill>
              </a:rPr>
              <a:t>с новыми словами, выяснение их лексического и грамматического значения, </a:t>
            </a:r>
            <a:r>
              <a:rPr lang="ru-RU" sz="2400" b="1" dirty="0" smtClean="0">
                <a:solidFill>
                  <a:srgbClr val="C00000"/>
                </a:solidFill>
              </a:rPr>
              <a:t>подбор </a:t>
            </a:r>
            <a:r>
              <a:rPr lang="ru-RU" sz="2400" b="1" dirty="0">
                <a:solidFill>
                  <a:srgbClr val="C00000"/>
                </a:solidFill>
              </a:rPr>
              <a:t>синонимов, </a:t>
            </a:r>
            <a:r>
              <a:rPr lang="ru-RU" sz="2400" b="1" dirty="0" smtClean="0">
                <a:solidFill>
                  <a:srgbClr val="C00000"/>
                </a:solidFill>
              </a:rPr>
              <a:t>антонимов.;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2.Вставить </a:t>
            </a:r>
            <a:r>
              <a:rPr lang="ru-RU" sz="2400" b="1" dirty="0">
                <a:solidFill>
                  <a:srgbClr val="C00000"/>
                </a:solidFill>
              </a:rPr>
              <a:t>пропущенные буквы в изученные накануне новые словарные </a:t>
            </a:r>
            <a:r>
              <a:rPr lang="ru-RU" sz="2400" b="1" dirty="0" smtClean="0">
                <a:solidFill>
                  <a:srgbClr val="C00000"/>
                </a:solidFill>
              </a:rPr>
              <a:t>слова, </a:t>
            </a:r>
            <a:r>
              <a:rPr lang="ru-RU" sz="2400" b="1" dirty="0">
                <a:solidFill>
                  <a:srgbClr val="C00000"/>
                </a:solidFill>
              </a:rPr>
              <a:t>составить несколько словосочетаний; 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</a:rPr>
              <a:t>Запись </a:t>
            </a:r>
            <a:r>
              <a:rPr lang="ru-RU" sz="2400" b="1" dirty="0">
                <a:solidFill>
                  <a:srgbClr val="C00000"/>
                </a:solidFill>
              </a:rPr>
              <a:t>изученных слов под </a:t>
            </a:r>
            <a:r>
              <a:rPr lang="ru-RU" sz="2400" b="1" dirty="0" smtClean="0">
                <a:solidFill>
                  <a:srgbClr val="C00000"/>
                </a:solidFill>
              </a:rPr>
              <a:t>диктовку, составление простых предложений ;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4.Запись </a:t>
            </a:r>
            <a:r>
              <a:rPr lang="ru-RU" sz="2400" b="1" dirty="0">
                <a:solidFill>
                  <a:srgbClr val="C00000"/>
                </a:solidFill>
              </a:rPr>
              <a:t>по памяти изученных словарных </a:t>
            </a:r>
            <a:r>
              <a:rPr lang="ru-RU" sz="2400" b="1" dirty="0" smtClean="0">
                <a:solidFill>
                  <a:srgbClr val="C00000"/>
                </a:solidFill>
              </a:rPr>
              <a:t>слов, составление сложного предложения;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5.Словарный </a:t>
            </a:r>
            <a:r>
              <a:rPr lang="ru-RU" sz="2400" b="1" dirty="0">
                <a:solidFill>
                  <a:srgbClr val="C00000"/>
                </a:solidFill>
              </a:rPr>
              <a:t>диктант из 20 последних изученных словарных </a:t>
            </a:r>
            <a:r>
              <a:rPr lang="ru-RU" sz="2400" b="1" dirty="0" smtClean="0">
                <a:solidFill>
                  <a:srgbClr val="C00000"/>
                </a:solidFill>
              </a:rPr>
              <a:t>слов, </a:t>
            </a:r>
            <a:r>
              <a:rPr lang="ru-RU" sz="2400" b="1" dirty="0">
                <a:solidFill>
                  <a:srgbClr val="C00000"/>
                </a:solidFill>
              </a:rPr>
              <a:t>коллективное составление небольшого текста с данными словами.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44" y="5830865"/>
            <a:ext cx="1790905" cy="10271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95" y="376602"/>
            <a:ext cx="1580605" cy="10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314"/>
            <a:ext cx="12191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</a:rPr>
              <a:t>Словарная </a:t>
            </a:r>
            <a:r>
              <a:rPr lang="ru-RU" sz="3600" b="1" dirty="0">
                <a:solidFill>
                  <a:srgbClr val="C00000"/>
                </a:solidFill>
              </a:rPr>
              <a:t>работа по тематическим группам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581" y="4849469"/>
            <a:ext cx="1572904" cy="120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56" y="5148389"/>
            <a:ext cx="1572904" cy="120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258" y="1603089"/>
            <a:ext cx="2442258" cy="2314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70047"/>
            <a:ext cx="12191999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>
                <a:solidFill>
                  <a:srgbClr val="C00000"/>
                </a:solidFill>
              </a:rPr>
              <a:t>СПОРТ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Акваланг, альпинистский, арбитр, волейбол, гимнастика, дистанция, мотокросс, пенальти, пьедестал, соревнование, состязание, спортсмен, трамплин, тренер, тренироваться, триумф, туристский, </a:t>
            </a:r>
            <a:r>
              <a:rPr lang="ru-RU" sz="2000" b="1" dirty="0" err="1">
                <a:solidFill>
                  <a:srgbClr val="C00000"/>
                </a:solidFill>
              </a:rPr>
              <a:t>тяжёлоатлет</a:t>
            </a:r>
            <a:r>
              <a:rPr lang="ru-RU" sz="2000" b="1" dirty="0">
                <a:solidFill>
                  <a:srgbClr val="C00000"/>
                </a:solidFill>
              </a:rPr>
              <a:t>, чемпион, шахматы, экспедиция.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u="sng" dirty="0" smtClean="0">
                <a:solidFill>
                  <a:srgbClr val="C00000"/>
                </a:solidFill>
              </a:rPr>
              <a:t>ИСКУССТВО</a:t>
            </a:r>
            <a:endParaRPr lang="ru-RU" sz="2000" b="1" u="sng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Акварель, аккорд, амфитеатр, аплодисменты, архитектура, галерея, гамма, гирлянда, изобразить, искусный, искусство, колонна, колорит, мольберт, орнамент, палитра, партер, силуэт, труппа, фасад, фейерверк, фонтан.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u="sng" dirty="0" smtClean="0">
                <a:solidFill>
                  <a:srgbClr val="C00000"/>
                </a:solidFill>
              </a:rPr>
              <a:t>КУЛИНАРИЯ</a:t>
            </a:r>
            <a:endParaRPr lang="ru-RU" sz="2000" b="1" u="sng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Баклажан, вермишель, ветчина, винегрет, деликатес, калач, кастрюля, колпак, конфорка, кочан, макароны, маргарин, мороженое, пастила, пирожное, посуда, салат, салфетка, сервиз, сервировка, тарелка, фасоль.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u="sng" dirty="0" smtClean="0">
                <a:solidFill>
                  <a:srgbClr val="C00000"/>
                </a:solidFill>
              </a:rPr>
              <a:t>ЛИТЕРАТУРА </a:t>
            </a:r>
            <a:r>
              <a:rPr lang="ru-RU" sz="2000" b="1" u="sng" dirty="0">
                <a:solidFill>
                  <a:srgbClr val="C00000"/>
                </a:solidFill>
              </a:rPr>
              <a:t>И ЯЗЫК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Баллада, брошюра, грамматика, грамотный, драма, драматический, классика, классический, лингвистика, метафора, морфология, новелла, олицетворение, орфография, псевдоним, синоним, синтаксис, словообразование, словосочетание, стихосложение, трагедия, трагический, хрестоматия, экземпляр, эпиграф, эпитет</a:t>
            </a:r>
            <a:r>
              <a:rPr lang="ru-RU" sz="2000" i="1" dirty="0"/>
              <a:t>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57" y="5594502"/>
            <a:ext cx="1572904" cy="120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8" y="5545850"/>
            <a:ext cx="1489165" cy="120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8" y="5657840"/>
            <a:ext cx="1572904" cy="12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27864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 С ДЕТЬМИ С ТНР.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1.Смена видов деятельности.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2.Индивидуальные и дифференцированные задания в соответствии с речевыми возможностями детей.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3.Соблюдение охранительного режима.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4.Систематическое повторение изученного материала.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5.Использование максимальной наглядности, активное применение рисунков, схем, символов; игровых приемов.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6.Активизация тактильных ощущений.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7.Осуществление индивидуализации обучения через систему специальных заданий: карточки, дополнительный материал.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8.Постепенное увеличение доли самостоятельности при построении высказываний, использование большого количества тренировочных упражнений.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9.Деление учебной инструкции на части.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10.Увеличение времени на выполнение работы.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23" y="-225470"/>
            <a:ext cx="3373677" cy="1440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18" y="4998455"/>
            <a:ext cx="3306871" cy="17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967</Words>
  <Application>Microsoft Office PowerPoint</Application>
  <PresentationFormat>Широкоэкранный</PresentationFormat>
  <Paragraphs>115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Методы и приемы работы с обучающимися с ТНР. 1. Программы для детей с ТНР. 2.Методы и приемы при обучении русскому языку, развитию речи, литературе. 3.Особенности подготовки обучающихся с ТНР к ГВЭ.                                                                     БРУСОВА Л.А.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Подготовка к обучающему изложению.  1.Внимательно прочитать текст.  2.Разместить абзацы текста изложения в правильной последовательности.  3.Правильно подобрать вопросительное слово (интерактивный режим) 4. Беседа по тексту (одна группа задает вопросы, другая –отвечает). Составление плана. 5.Словарная работа ведется в процессе беседы по тексту. 6.Выбрать картинки и разместить на ИД в той последовательности, в которой происходят события а тексте (интерактивный режим, звуки) 7.Просмотр видео на тему текста. 8. Определение темы, типа текста. («Снегири», пример). 9.Словарно-орфографическая работа (На ИД записаны слова, необходимо распределить их по видам орфограмм в сундучок. Если слово вставлено неправильно, то оно вылетает из сундучка). 10. Тест на знание текста (интерактивный режим, муз.звуки).</vt:lpstr>
      <vt:lpstr>Презентация PowerPoint</vt:lpstr>
      <vt:lpstr>                       ЗАНИМАТЕЛЬНЫЕ ЗАДАНИЯ. Подбери синонимы-антонимы (к отдельным словам текста)  Найди слова, обозначающие действия (цвет, форму и так далее)  Закончи взятое из текста предложение по памяти.  Придумай заглавие к данному тексту (отрывку) и так далее.   Замени сочетание существительное + существительное на сочетание существительное + прилагательное:  узоры мороза, королева снега, фигура льда и т.п.   Закончи предложение, чтобы получилось а) простое и б) сложное предложения:            Подул ветер и …(сразу закончился, начался дождь). В каком предложении нужна запятая?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работы с</dc:title>
  <dc:creator>Людмила</dc:creator>
  <cp:lastModifiedBy>RePack by Diakov</cp:lastModifiedBy>
  <cp:revision>61</cp:revision>
  <dcterms:created xsi:type="dcterms:W3CDTF">2021-02-24T13:09:52Z</dcterms:created>
  <dcterms:modified xsi:type="dcterms:W3CDTF">2021-02-26T07:44:45Z</dcterms:modified>
</cp:coreProperties>
</file>