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90" r:id="rId3"/>
    <p:sldId id="279" r:id="rId4"/>
    <p:sldId id="257" r:id="rId5"/>
    <p:sldId id="293" r:id="rId6"/>
    <p:sldId id="294" r:id="rId7"/>
    <p:sldId id="258" r:id="rId8"/>
    <p:sldId id="264" r:id="rId9"/>
    <p:sldId id="263" r:id="rId10"/>
    <p:sldId id="291" r:id="rId11"/>
    <p:sldId id="292" r:id="rId12"/>
    <p:sldId id="269" r:id="rId13"/>
    <p:sldId id="287" r:id="rId14"/>
    <p:sldId id="288" r:id="rId15"/>
    <p:sldId id="28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6433" autoAdjust="0"/>
  </p:normalViewPr>
  <p:slideViewPr>
    <p:cSldViewPr>
      <p:cViewPr varScale="1">
        <p:scale>
          <a:sx n="112" d="100"/>
          <a:sy n="112" d="100"/>
        </p:scale>
        <p:origin x="158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0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9CA19-4766-4C82-96FF-2829F7788790}" type="datetimeFigureOut">
              <a:rPr lang="ru-RU"/>
              <a:pPr>
                <a:defRPr/>
              </a:pPr>
              <a:t>26.02.2021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6E145-B9B0-4587-B435-8A7E4ED536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0AEE7-47E9-4983-A697-68239E44FB3E}" type="datetimeFigureOut">
              <a:rPr lang="ru-RU"/>
              <a:pPr>
                <a:defRPr/>
              </a:pPr>
              <a:t>26.02.2021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5E5FB-BF4E-4F2E-A30F-74E360E622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C0C6F-76F8-4A6A-99AA-E705A21ACBE2}" type="datetimeFigureOut">
              <a:rPr lang="ru-RU"/>
              <a:pPr>
                <a:defRPr/>
              </a:pPr>
              <a:t>26.02.2021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B9C43-55BF-4F17-A2B8-5E6B4AD5D8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1F634-8480-495F-A6EB-F77614D5E712}" type="datetimeFigureOut">
              <a:rPr lang="ru-RU"/>
              <a:pPr>
                <a:defRPr/>
              </a:pPr>
              <a:t>26.02.2021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3BB5B-C0D6-4B1A-90CB-D917A5A839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44A20-750E-419E-B143-4F77ADEE36CA}" type="datetimeFigureOut">
              <a:rPr lang="ru-RU"/>
              <a:pPr>
                <a:defRPr/>
              </a:pPr>
              <a:t>26.02.2021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582FF-0408-451A-8138-05A5010EFD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6A2FD-CBB4-43C6-BF84-D8F2A0D9056E}" type="datetimeFigureOut">
              <a:rPr lang="ru-RU"/>
              <a:pPr>
                <a:defRPr/>
              </a:pPr>
              <a:t>26.02.2021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0A68D-1B95-4DA1-A30A-55D7E04502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CBF69-5C2F-42A3-BC8A-AEDA1BFA1160}" type="datetimeFigureOut">
              <a:rPr lang="ru-RU"/>
              <a:pPr>
                <a:defRPr/>
              </a:pPr>
              <a:t>26.02.2021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7500A-4707-4859-90FF-BE12550006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6C7FE-060F-4E7D-A71C-295E600091D3}" type="datetimeFigureOut">
              <a:rPr lang="ru-RU"/>
              <a:pPr>
                <a:defRPr/>
              </a:pPr>
              <a:t>26.02.2021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A2161-52B2-4CEF-AB34-76E53B2E7E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CE908-D558-407E-A12F-20892820C242}" type="datetimeFigureOut">
              <a:rPr lang="ru-RU"/>
              <a:pPr>
                <a:defRPr/>
              </a:pPr>
              <a:t>26.02.2021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1208D-4218-4046-AE9E-FE7291D351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C5FCE-FA6E-4D94-8D3E-F856CAF8BBD3}" type="datetimeFigureOut">
              <a:rPr lang="ru-RU"/>
              <a:pPr>
                <a:defRPr/>
              </a:pPr>
              <a:t>26.02.2021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878BF-CB3F-4F1F-B3C2-D165E7BD53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47990-08AE-45D2-A1B6-F416AEDB2926}" type="datetimeFigureOut">
              <a:rPr lang="ru-RU"/>
              <a:pPr>
                <a:defRPr/>
              </a:pPr>
              <a:t>26.02.2021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ED05A-2ECA-433A-AD9C-F0FE2CCB34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980027-B1F3-402F-B53B-592F46133924}" type="datetimeFigureOut">
              <a:rPr lang="ru-RU"/>
              <a:pPr>
                <a:defRPr/>
              </a:pPr>
              <a:t>26.02.2021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0C4A58-451D-4DF9-81E7-193E292152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orel-sosh6.obr57.ru/" TargetMode="External"/><Relationship Id="rId4" Type="http://schemas.openxmlformats.org/officeDocument/2006/relationships/hyperlink" Target="mailto:shcola6ore@mail.r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13" y="-214313"/>
            <a:ext cx="9358313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30932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prstClr val="black"/>
                </a:solidFill>
              </a:rPr>
              <a:t>Муниципальное </a:t>
            </a:r>
            <a:r>
              <a:rPr lang="ru-RU" sz="2000" b="1" dirty="0">
                <a:solidFill>
                  <a:prstClr val="black"/>
                </a:solidFill>
              </a:rPr>
              <a:t>бюджетное общеобразовательное учреждение – средняя общеобразовательная школа №6 </a:t>
            </a:r>
            <a:r>
              <a:rPr lang="ru-RU" sz="2000" b="1" dirty="0" err="1">
                <a:solidFill>
                  <a:prstClr val="black"/>
                </a:solidFill>
              </a:rPr>
              <a:t>г.Орла</a:t>
            </a:r>
            <a:r>
              <a:rPr lang="en-US" sz="2000" dirty="0">
                <a:solidFill>
                  <a:prstClr val="black"/>
                </a:solidFill>
              </a:rPr>
              <a:t/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ru-RU" sz="2000" b="1" dirty="0">
                <a:solidFill>
                  <a:prstClr val="black"/>
                </a:solidFill>
              </a:rPr>
              <a:t>302010,  г. Орел,  ул. Комсомольская,  д. 374,</a:t>
            </a:r>
            <a:br>
              <a:rPr lang="ru-RU" sz="2000" b="1" dirty="0">
                <a:solidFill>
                  <a:prstClr val="black"/>
                </a:solidFill>
              </a:rPr>
            </a:br>
            <a:r>
              <a:rPr lang="ru-RU" sz="2000" b="1" dirty="0">
                <a:solidFill>
                  <a:prstClr val="black"/>
                </a:solidFill>
              </a:rPr>
              <a:t>  т/ф 8 (4862) </a:t>
            </a:r>
            <a:r>
              <a:rPr lang="ru-RU" sz="2000" b="1" dirty="0" smtClean="0">
                <a:solidFill>
                  <a:prstClr val="black"/>
                </a:solidFill>
              </a:rPr>
              <a:t>71-19-98,  </a:t>
            </a:r>
            <a:r>
              <a:rPr lang="ru-RU" sz="2000" b="1" dirty="0">
                <a:solidFill>
                  <a:prstClr val="black"/>
                </a:solidFill>
              </a:rPr>
              <a:t>эл. почта </a:t>
            </a:r>
            <a:r>
              <a:rPr lang="en-US" sz="2000" b="1" dirty="0" err="1">
                <a:solidFill>
                  <a:prstClr val="black"/>
                </a:solidFill>
                <a:hlinkClick r:id="rId4"/>
              </a:rPr>
              <a:t>shcola</a:t>
            </a:r>
            <a:r>
              <a:rPr lang="ru-RU" sz="2000" b="1" dirty="0">
                <a:solidFill>
                  <a:prstClr val="black"/>
                </a:solidFill>
                <a:hlinkClick r:id="rId4"/>
              </a:rPr>
              <a:t>6</a:t>
            </a:r>
            <a:r>
              <a:rPr lang="en-US" sz="2000" b="1" dirty="0">
                <a:solidFill>
                  <a:prstClr val="black"/>
                </a:solidFill>
                <a:hlinkClick r:id="rId4"/>
              </a:rPr>
              <a:t>ore</a:t>
            </a:r>
            <a:r>
              <a:rPr lang="ru-RU" sz="2000" b="1" dirty="0">
                <a:solidFill>
                  <a:prstClr val="black"/>
                </a:solidFill>
                <a:hlinkClick r:id="rId4"/>
              </a:rPr>
              <a:t>@</a:t>
            </a:r>
            <a:r>
              <a:rPr lang="en-US" sz="2000" b="1" dirty="0">
                <a:solidFill>
                  <a:prstClr val="black"/>
                </a:solidFill>
                <a:hlinkClick r:id="rId4"/>
              </a:rPr>
              <a:t>mail</a:t>
            </a:r>
            <a:r>
              <a:rPr lang="ru-RU" sz="2000" b="1" dirty="0">
                <a:solidFill>
                  <a:prstClr val="black"/>
                </a:solidFill>
                <a:hlinkClick r:id="rId4"/>
              </a:rPr>
              <a:t>.</a:t>
            </a:r>
            <a:r>
              <a:rPr lang="en-US" sz="2000" b="1" dirty="0" err="1">
                <a:solidFill>
                  <a:prstClr val="black"/>
                </a:solidFill>
                <a:hlinkClick r:id="rId4"/>
              </a:rPr>
              <a:t>ru</a:t>
            </a:r>
            <a:r>
              <a:rPr lang="ru-RU" sz="2000" b="1" dirty="0">
                <a:solidFill>
                  <a:prstClr val="black"/>
                </a:solidFill>
              </a:rPr>
              <a:t>, </a:t>
            </a:r>
            <a:br>
              <a:rPr lang="ru-RU" sz="2000" b="1" dirty="0">
                <a:solidFill>
                  <a:prstClr val="black"/>
                </a:solidFill>
              </a:rPr>
            </a:br>
            <a:r>
              <a:rPr lang="ru-RU" sz="2000" b="1" dirty="0" smtClean="0">
                <a:solidFill>
                  <a:prstClr val="black"/>
                </a:solidFill>
              </a:rPr>
              <a:t>сайт </a:t>
            </a:r>
            <a:r>
              <a:rPr lang="en-US" sz="2000" b="1" dirty="0" smtClean="0">
                <a:solidFill>
                  <a:prstClr val="black"/>
                </a:solidFill>
                <a:hlinkClick r:id="rId5"/>
              </a:rPr>
              <a:t>http</a:t>
            </a:r>
            <a:r>
              <a:rPr lang="ru-RU" sz="2000" b="1" dirty="0" smtClean="0">
                <a:solidFill>
                  <a:prstClr val="black"/>
                </a:solidFill>
                <a:hlinkClick r:id="rId5"/>
              </a:rPr>
              <a:t>:</a:t>
            </a:r>
            <a:r>
              <a:rPr lang="en-US" sz="2000" b="1" dirty="0" smtClean="0">
                <a:solidFill>
                  <a:prstClr val="black"/>
                </a:solidFill>
                <a:hlinkClick r:id="rId5"/>
              </a:rPr>
              <a:t>//orel-sosh6.obr57.ru/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</a:rPr>
              <a:t/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Тема: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cs typeface="Arial" panose="020B0604020202020204" pitchFamily="34" charset="0"/>
              </a:rPr>
              <a:t>«</a:t>
            </a:r>
            <a:r>
              <a:rPr lang="ru-RU" sz="2800" b="1" dirty="0" smtClean="0"/>
              <a:t>Система </a:t>
            </a:r>
            <a:r>
              <a:rPr lang="ru-RU" sz="2800" b="1" dirty="0"/>
              <a:t>работы педагога с обучающимися с ограниченными возможностями здоровья на уровне основного общего </a:t>
            </a:r>
            <a:r>
              <a:rPr lang="ru-RU" sz="2800" b="1" dirty="0" smtClean="0"/>
              <a:t>образования»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 smtClean="0">
                <a:solidFill>
                  <a:srgbClr val="0000FF"/>
                </a:solidFill>
              </a:rPr>
              <a:t/>
            </a:r>
            <a:br>
              <a:rPr lang="ru-RU" sz="28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>Опыт работы представляет</a:t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/>
              <a:t>Сиротинина Олеся Ивановна, методист </a:t>
            </a:r>
            <a:r>
              <a:rPr lang="ru-RU" sz="2000" b="1" dirty="0"/>
              <a:t>МБОУ-СОШ №6 г.Орла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17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44624"/>
            <a:ext cx="8136904" cy="882650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Скругленный прямоугольник 2"/>
          <p:cNvSpPr/>
          <p:nvPr/>
        </p:nvSpPr>
        <p:spPr>
          <a:xfrm>
            <a:off x="827584" y="128761"/>
            <a:ext cx="8064896" cy="923975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rPr>
              <a:t>Особенности организации образовательной деятельности обучающихся  с ОВЗ в рамках инклюзивного </a:t>
            </a:r>
            <a:r>
              <a:rPr lang="ru-RU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rPr>
              <a:t>образования.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rPr>
              <a:t>Адаптация </a:t>
            </a:r>
            <a:r>
              <a:rPr lang="ru-RU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rPr>
              <a:t>учебного материала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3400" y="1146439"/>
            <a:ext cx="8789080" cy="5690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Примеры заданий для письменного ответа по литературе в 5 </a:t>
            </a:r>
            <a:r>
              <a:rPr lang="ru-RU" sz="1600" b="1" i="1" u="sng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классе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i="1" u="sng" dirty="0"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/>
            <a:r>
              <a:rPr lang="ru-RU" sz="1600" i="1" dirty="0" smtClean="0"/>
              <a:t>№</a:t>
            </a:r>
            <a:r>
              <a:rPr lang="ru-RU" sz="1600" i="1" dirty="0"/>
              <a:t>1. Прочитай отрывок из рассказа И.С. Тургенева «Муму</a:t>
            </a:r>
            <a:r>
              <a:rPr lang="ru-RU" sz="1600" i="1" dirty="0" smtClean="0"/>
              <a:t>».</a:t>
            </a:r>
          </a:p>
          <a:p>
            <a:pPr algn="just"/>
            <a:r>
              <a:rPr lang="ru-RU" sz="1600" dirty="0" smtClean="0"/>
              <a:t> </a:t>
            </a:r>
            <a:endParaRPr lang="ru-RU" sz="1600" dirty="0"/>
          </a:p>
          <a:p>
            <a:pPr indent="457200" algn="just"/>
            <a:r>
              <a:rPr lang="ru-RU" sz="1600" dirty="0"/>
              <a:t>Ни одна мать так не ухаживает за своим ребенком, как ухаживал Герасим за своей питомицей. Первое время она была очень слаба и собой некрасива, но понемногу справилась и выровнялась, а месяцев через восемь, благодаря неусыпным попечениям своего спасителя, превратилась в очень ладную собачку испанской породы, с длинными ушами, пушистым хвостом в виде трубы и большими выразительными глазами. Она страстно привязалась к Герасиму и не отставала от него ни на шаг, все ходила за ним, повиливая хвостиком. Он и кличку ей дал</a:t>
            </a:r>
            <a:r>
              <a:rPr lang="ru-RU" sz="1600" b="1" dirty="0"/>
              <a:t> -</a:t>
            </a:r>
            <a:r>
              <a:rPr lang="ru-RU" sz="1600" dirty="0"/>
              <a:t> Муму. Все люди в доме ее полюбили и тоже кликали </a:t>
            </a:r>
            <a:r>
              <a:rPr lang="ru-RU" sz="1600" dirty="0" err="1"/>
              <a:t>Мумуней</a:t>
            </a:r>
            <a:r>
              <a:rPr lang="ru-RU" sz="1600" dirty="0"/>
              <a:t>. Она была чрезвычайно умна, ко всем ласкалась, но любила одного Герасима. Герасим сам ее любил без памяти… Она его будила по утрам, дергая его за полу, приводила к нему за повод старую водовозку, с которой жила в большой дружбе, с важностью на лице отправлялась вместе с ним на реку, караулила его метлы и лопаты, никого не подпускала к его каморке</a:t>
            </a:r>
            <a:r>
              <a:rPr lang="ru-RU" sz="1600" dirty="0" smtClean="0"/>
              <a:t>.</a:t>
            </a:r>
          </a:p>
          <a:p>
            <a:pPr algn="just"/>
            <a:endParaRPr lang="ru-RU" sz="1600" dirty="0"/>
          </a:p>
          <a:p>
            <a:pPr lvl="0" indent="457200" algn="just"/>
            <a:r>
              <a:rPr lang="ru-RU" sz="1600" i="1" dirty="0" smtClean="0"/>
              <a:t>1. Объясни</a:t>
            </a:r>
            <a:r>
              <a:rPr lang="ru-RU" sz="1600" i="1" dirty="0"/>
              <a:t>, почему собачонка </a:t>
            </a:r>
            <a:r>
              <a:rPr lang="ru-RU" sz="1600" b="1" i="1" dirty="0"/>
              <a:t>«была чрезвычайно умна, ко всем ласкалась, но любила одного Герасима». </a:t>
            </a:r>
            <a:r>
              <a:rPr lang="ru-RU" sz="1600" i="1" dirty="0"/>
              <a:t>Свой ответ запиши в тетрадь.</a:t>
            </a:r>
          </a:p>
          <a:p>
            <a:pPr lvl="0" indent="457200" algn="just"/>
            <a:r>
              <a:rPr lang="ru-RU" sz="1600" b="1" i="1" dirty="0" smtClean="0"/>
              <a:t>2. Какие </a:t>
            </a:r>
            <a:r>
              <a:rPr lang="ru-RU" sz="1600" b="1" i="1" dirty="0"/>
              <a:t>примеры дружбы человека и животных ты знаешь?</a:t>
            </a:r>
            <a:r>
              <a:rPr lang="ru-RU" sz="1600" i="1" dirty="0"/>
              <a:t> Напиши об этом 5-6 предложений в тетрадь.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u="sng" dirty="0"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786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44624"/>
            <a:ext cx="8136904" cy="882650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Скругленный прямоугольник 2"/>
          <p:cNvSpPr/>
          <p:nvPr/>
        </p:nvSpPr>
        <p:spPr>
          <a:xfrm>
            <a:off x="827584" y="128761"/>
            <a:ext cx="8064896" cy="923975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rPr>
              <a:t>Особенности организации образовательной деятельности обучающихся  с ОВЗ в рамках инклюзивного </a:t>
            </a:r>
            <a:r>
              <a:rPr lang="ru-RU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rPr>
              <a:t>образования.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rPr>
              <a:t>Адаптация </a:t>
            </a:r>
            <a:r>
              <a:rPr lang="ru-RU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rPr>
              <a:t>учебного материала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340768"/>
            <a:ext cx="885698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b="1" i="1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Образец самостоятельной работы с использованием дифференцированного подхода в 5 классе по теме «Изменение и образование слов» в конце урока</a:t>
            </a:r>
            <a:r>
              <a:rPr lang="ru-RU" sz="1600" b="1" i="1" u="sng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indent="450215" algn="just">
              <a:spcAft>
                <a:spcPts val="0"/>
              </a:spcAft>
            </a:pPr>
            <a:endParaRPr lang="ru-RU" sz="1400" u="sng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400" i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Коллективная работа с парами слов у доски.</a:t>
            </a:r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Выделить корень, подписать часть речи, определить являются ли слова в парах однокоренными или формами одного слова. Запись ведется через запятую.</a:t>
            </a:r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Зубы – зуб, бега – бегать, бега – забег, дома – домашний, жизни – о жизни, роща – в роще, чудо – чудесная, сказка – сказочка, пеньки – на пеньке, соловьиный – соловьиное, Волга – на Волге, воробьиный – воробьиные, делать – делаю, делать – дело, белка – бельчата.</a:t>
            </a:r>
          </a:p>
          <a:p>
            <a:pPr algn="just">
              <a:spcAft>
                <a:spcPts val="0"/>
              </a:spcAft>
            </a:pPr>
            <a:r>
              <a:rPr lang="ru-RU" sz="1400" i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Самостоятельная работа в конце урока </a:t>
            </a:r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Распределить пары слов по колонкам: 1. Однокоренные слова 2. Формы одного слова. Выделить корень, подписать части речи.</a:t>
            </a:r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отметку «5»: выписать по 5 пар в каждую колонку.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отметку «4»: …по 4…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отметку «3»: …по 3… Или распределить по колонкам пары слов из классного упражнения (выше).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вариант.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Осень – осенний, бродить – брожу, ножи – нож, сахар – сахарный, куча – на куче, чулан – в чулане, перьевой – перьевая, сварщик – сваривать, зорька – с зорькой, чай – чайный, глаз – глазастый, воробьи – воробьята.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вариант.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Глаз – глазной, прощать – прощаю, шип – шипы, перья – перьевой, цирк – в цирке, гора – на горе, прочный – прочная, баня – банщик, соловей – с соловьем, вечный – вечность, чудак – чудаковатый, ужи – ужата.</a:t>
            </a:r>
            <a:endParaRPr lang="ru-RU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784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Группа 6"/>
          <p:cNvGrpSpPr>
            <a:grpSpLocks/>
          </p:cNvGrpSpPr>
          <p:nvPr/>
        </p:nvGrpSpPr>
        <p:grpSpPr bwMode="auto">
          <a:xfrm>
            <a:off x="626708" y="52407"/>
            <a:ext cx="8337780" cy="1144345"/>
            <a:chOff x="1189264" y="133356"/>
            <a:chExt cx="8447856" cy="1304474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189264" y="133356"/>
              <a:ext cx="8303579" cy="95328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8438" name="Группа 3"/>
            <p:cNvGrpSpPr>
              <a:grpSpLocks/>
            </p:cNvGrpSpPr>
            <p:nvPr/>
          </p:nvGrpSpPr>
          <p:grpSpPr bwMode="auto">
            <a:xfrm>
              <a:off x="1385949" y="254296"/>
              <a:ext cx="8251171" cy="1183534"/>
              <a:chOff x="137813" y="-259323"/>
              <a:chExt cx="8251171" cy="1183534"/>
            </a:xfrm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137813" y="-259323"/>
                <a:ext cx="8251171" cy="95328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6" name="Скругленный прямоугольник 5"/>
              <p:cNvSpPr/>
              <p:nvPr/>
            </p:nvSpPr>
            <p:spPr>
              <a:xfrm>
                <a:off x="309433" y="28090"/>
                <a:ext cx="7130297" cy="8961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76200" tIns="76200" rIns="76200" bIns="76200" spcCol="1270" anchor="ctr"/>
              <a:lstStyle/>
              <a:p>
                <a:pPr algn="ctr" defTabSz="8890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" name="Прямоугольник 3"/>
          <p:cNvSpPr/>
          <p:nvPr/>
        </p:nvSpPr>
        <p:spPr>
          <a:xfrm>
            <a:off x="847817" y="234221"/>
            <a:ext cx="8116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Особенности организации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текущего контроля,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промежуточной 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аттестации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871" y="1202738"/>
            <a:ext cx="8828625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396240" algn="l"/>
              </a:tabLst>
            </a:pP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Специальные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условия проведения оценки результатов освоения АООП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ООО для обучающихся с НОДА:</a:t>
            </a:r>
          </a:p>
          <a:p>
            <a:pPr indent="450215" algn="just">
              <a:spcAft>
                <a:spcPts val="0"/>
              </a:spcAft>
              <a:tabLst>
                <a:tab pos="396240" algn="l"/>
              </a:tabLst>
            </a:pPr>
            <a:endParaRPr lang="ru-RU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/>
            <a:r>
              <a:rPr lang="ru-RU" sz="1400" dirty="0" smtClean="0"/>
              <a:t>- </a:t>
            </a:r>
            <a:r>
              <a:rPr lang="ru-RU" sz="1600" b="1" dirty="0" smtClean="0"/>
              <a:t>специально </a:t>
            </a:r>
            <a:r>
              <a:rPr lang="ru-RU" sz="1600" b="1" dirty="0"/>
              <a:t>организованная среда </a:t>
            </a:r>
            <a:r>
              <a:rPr lang="ru-RU" sz="1600" dirty="0"/>
              <a:t>и </a:t>
            </a:r>
            <a:r>
              <a:rPr lang="ru-RU" sz="1600" b="1" dirty="0"/>
              <a:t>рабочее место </a:t>
            </a:r>
            <a:r>
              <a:rPr lang="ru-RU" sz="1600" dirty="0"/>
              <a:t>в соответствии с особенностями ограничений здоровья обучающегося с НОДА;</a:t>
            </a:r>
          </a:p>
          <a:p>
            <a:pPr lvl="0" algn="just"/>
            <a:r>
              <a:rPr lang="ru-RU" sz="1600" dirty="0" smtClean="0"/>
              <a:t>- </a:t>
            </a:r>
            <a:r>
              <a:rPr lang="ru-RU" sz="1600" b="1" dirty="0" smtClean="0"/>
              <a:t>сопровождение </a:t>
            </a:r>
            <a:r>
              <a:rPr lang="ru-RU" sz="1600" b="1" dirty="0"/>
              <a:t>(помощь) обучающегося с НОДА </a:t>
            </a:r>
            <a:r>
              <a:rPr lang="ru-RU" sz="1600" dirty="0"/>
              <a:t>в соответствии с особенностями психофизического развития и имеющихся ограничений обучающихся с НОДА (при необходимости);</a:t>
            </a:r>
          </a:p>
          <a:p>
            <a:pPr lvl="0" algn="just"/>
            <a:r>
              <a:rPr lang="ru-RU" sz="1600" dirty="0" smtClean="0"/>
              <a:t>- </a:t>
            </a:r>
            <a:r>
              <a:rPr lang="ru-RU" sz="1600" b="1" dirty="0" smtClean="0"/>
              <a:t>использование </a:t>
            </a:r>
            <a:r>
              <a:rPr lang="ru-RU" sz="1600" b="1" dirty="0" err="1"/>
              <a:t>ассистивных</a:t>
            </a:r>
            <a:r>
              <a:rPr lang="ru-RU" sz="1600" b="1" dirty="0"/>
              <a:t> </a:t>
            </a:r>
            <a:r>
              <a:rPr lang="ru-RU" sz="1600" dirty="0"/>
              <a:t>средств и технологий;</a:t>
            </a:r>
          </a:p>
          <a:p>
            <a:pPr lvl="0" algn="just"/>
            <a:r>
              <a:rPr lang="ru-RU" sz="1600" dirty="0" smtClean="0"/>
              <a:t>- </a:t>
            </a:r>
            <a:r>
              <a:rPr lang="ru-RU" sz="1600" b="1" dirty="0" smtClean="0"/>
              <a:t>увеличение </a:t>
            </a:r>
            <a:r>
              <a:rPr lang="ru-RU" sz="1600" b="1" dirty="0"/>
              <a:t>времени </a:t>
            </a:r>
            <a:r>
              <a:rPr lang="ru-RU" sz="1600" dirty="0"/>
              <a:t>на выполнение заданий;</a:t>
            </a:r>
          </a:p>
          <a:p>
            <a:pPr lvl="0" algn="just"/>
            <a:r>
              <a:rPr lang="ru-RU" sz="1600" dirty="0" smtClean="0"/>
              <a:t>- возможность </a:t>
            </a:r>
            <a:r>
              <a:rPr lang="ru-RU" sz="1600" dirty="0"/>
              <a:t>организации короткого перерыва (10-15 мин) при нарастании в поведении ребенка проявлений утомления, истощения и т. д.</a:t>
            </a:r>
          </a:p>
          <a:p>
            <a:pPr lvl="0" algn="just"/>
            <a:r>
              <a:rPr lang="ru-RU" sz="1600" dirty="0" smtClean="0"/>
              <a:t>- организацию </a:t>
            </a:r>
            <a:r>
              <a:rPr lang="ru-RU" sz="1600" dirty="0"/>
              <a:t>и проведение аттестационных мероприятий в индивидуальной форме (по запросу семьи и/или желанию обучающегося с двигательными нарушениями);</a:t>
            </a:r>
          </a:p>
          <a:p>
            <a:pPr lvl="0" algn="just"/>
            <a:r>
              <a:rPr lang="ru-RU" sz="1600" dirty="0" smtClean="0"/>
              <a:t>- </a:t>
            </a:r>
            <a:r>
              <a:rPr lang="ru-RU" sz="1600" b="1" dirty="0" smtClean="0"/>
              <a:t>адаптацию</a:t>
            </a:r>
            <a:r>
              <a:rPr lang="ru-RU" sz="1600" dirty="0" smtClean="0"/>
              <a:t> </a:t>
            </a:r>
            <a:r>
              <a:rPr lang="ru-RU" sz="1600" dirty="0"/>
              <a:t>предлагаемого ребенку </a:t>
            </a:r>
            <a:r>
              <a:rPr lang="ru-RU" sz="1600" b="1" dirty="0"/>
              <a:t>тестового</a:t>
            </a:r>
            <a:r>
              <a:rPr lang="ru-RU" sz="1600" dirty="0"/>
              <a:t> (контрольно-оценочного) </a:t>
            </a:r>
            <a:r>
              <a:rPr lang="ru-RU" sz="1600" b="1" dirty="0"/>
              <a:t>материала</a:t>
            </a:r>
            <a:r>
              <a:rPr lang="ru-RU" sz="1600" dirty="0"/>
              <a:t>;</a:t>
            </a:r>
          </a:p>
          <a:p>
            <a:pPr lvl="0" algn="just"/>
            <a:r>
              <a:rPr lang="ru-RU" sz="1600" dirty="0" smtClean="0"/>
              <a:t>- специальную </a:t>
            </a:r>
            <a:r>
              <a:rPr lang="ru-RU" sz="1600" dirty="0"/>
              <a:t>психолого-педагогическую помощь обучающимся с двигательной патологией (на этапах принятия, выполнения учебного задания и контроля результативности), дозируемую исходя из индивидуальных особенностей здоровья обучающегося с двигательными нарушениями и имеющихся ограничений, направленную на создание и поддержание эмоционального комфортного климата во время проведения оценочных мероприятий.</a:t>
            </a:r>
          </a:p>
          <a:p>
            <a:pPr algn="just"/>
            <a:r>
              <a:rPr lang="ru-RU" sz="1600" dirty="0"/>
              <a:t> </a:t>
            </a:r>
          </a:p>
          <a:p>
            <a:pPr indent="450215" algn="just">
              <a:spcAft>
                <a:spcPts val="0"/>
              </a:spcAft>
              <a:tabLst>
                <a:tab pos="396240" algn="l"/>
              </a:tabLs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396240" algn="l"/>
              </a:tabLs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9980" y="1397274"/>
            <a:ext cx="8595686" cy="5668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b="1" i="1" dirty="0"/>
              <a:t>При оценке устного ответа </a:t>
            </a:r>
            <a:r>
              <a:rPr lang="ru-RU" sz="1600" dirty="0"/>
              <a:t>необходимо обязательно учитывать речевые особенности обучающихся с двигательными нарушениями - не снижать отметки за недостаточную интонационную выразительность, замедленный темп и отсутствие плавности, </a:t>
            </a:r>
            <a:r>
              <a:rPr lang="ru-RU" sz="1600" dirty="0" err="1"/>
              <a:t>скандированность</a:t>
            </a:r>
            <a:r>
              <a:rPr lang="ru-RU" sz="1600" dirty="0"/>
              <a:t> речи и т. д</a:t>
            </a:r>
            <a:r>
              <a:rPr lang="ru-RU" sz="1600" dirty="0" smtClean="0"/>
              <a:t>.</a:t>
            </a:r>
          </a:p>
          <a:p>
            <a:pPr indent="457200" algn="just"/>
            <a:endParaRPr lang="ru-RU" sz="1600" dirty="0"/>
          </a:p>
          <a:p>
            <a:pPr indent="457200" algn="just"/>
            <a:r>
              <a:rPr lang="ru-RU" sz="1600" b="1" i="1" dirty="0"/>
              <a:t>При оценке результатов письменных работ</a:t>
            </a:r>
            <a:r>
              <a:rPr lang="ru-RU" sz="1600" b="1" dirty="0"/>
              <a:t> </a:t>
            </a:r>
            <a:r>
              <a:rPr lang="ru-RU" sz="1600" dirty="0"/>
              <a:t>не следует снижать оценку за следующее:</a:t>
            </a:r>
          </a:p>
          <a:p>
            <a:pPr indent="457200" algn="just"/>
            <a:r>
              <a:rPr lang="ru-RU" sz="1600" dirty="0"/>
              <a:t> - неправильное написание строк (зубчатость, выгнутость, вогнутость, косое расположение букв, несоблюдение и пропуск строки, несоблюдение полей);</a:t>
            </a:r>
          </a:p>
          <a:p>
            <a:pPr indent="457200" algn="just"/>
            <a:r>
              <a:rPr lang="ru-RU" sz="1600" dirty="0"/>
              <a:t>- выпадение элементов букв или их незаконченность, лишние дополнения букв, неодинаковый их наклон и т. д.;</a:t>
            </a:r>
          </a:p>
          <a:p>
            <a:pPr indent="457200" algn="just"/>
            <a:r>
              <a:rPr lang="ru-RU" sz="1600" dirty="0"/>
              <a:t> - нарушения размеров букв и соотношения их по высоте и ширине;</a:t>
            </a:r>
          </a:p>
          <a:p>
            <a:pPr indent="457200" algn="just"/>
            <a:r>
              <a:rPr lang="ru-RU" sz="1600" dirty="0"/>
              <a:t>- смешение сходных по начертанию букв;</a:t>
            </a:r>
          </a:p>
          <a:p>
            <a:pPr indent="457200" algn="just"/>
            <a:r>
              <a:rPr lang="ru-RU" sz="1600" dirty="0"/>
              <a:t>- прерывистость письма или повторение отдельных его элементов за счет насильственных движений. </a:t>
            </a:r>
          </a:p>
          <a:p>
            <a:pPr indent="457200" algn="just"/>
            <a:endParaRPr lang="ru-RU" sz="1600" dirty="0" smtClean="0"/>
          </a:p>
          <a:p>
            <a:pPr indent="457200" algn="just"/>
            <a:r>
              <a:rPr lang="ru-RU" sz="1600" dirty="0" smtClean="0"/>
              <a:t>Контрольные</a:t>
            </a:r>
            <a:r>
              <a:rPr lang="ru-RU" sz="1600" dirty="0"/>
              <a:t>, самостоятельные и практические работы при необходимости могут предлагаться с использованием электронных систем тестирования, иного программного обеспечения, дающих возможность вести персонифицированный учет учебных достижений обучающихся с двигательными нарушениями.</a:t>
            </a:r>
          </a:p>
          <a:p>
            <a:pPr lvl="0" indent="457200" algn="ctr">
              <a:spcAft>
                <a:spcPts val="1000"/>
              </a:spcAft>
            </a:pPr>
            <a:endParaRPr lang="ru-RU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just">
              <a:spcAft>
                <a:spcPts val="1000"/>
              </a:spcAft>
            </a:pPr>
            <a:endParaRPr lang="ru-RU" dirty="0">
              <a:latin typeface="+mj-lt"/>
            </a:endParaRPr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319980" y="90667"/>
            <a:ext cx="8595686" cy="1179513"/>
            <a:chOff x="1187624" y="188640"/>
            <a:chExt cx="7547945" cy="124919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187624" y="188640"/>
              <a:ext cx="7184662" cy="95328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1549514" y="336594"/>
              <a:ext cx="7186055" cy="1101236"/>
              <a:chOff x="301378" y="-177025"/>
              <a:chExt cx="7186055" cy="1101236"/>
            </a:xfrm>
          </p:grpSpPr>
          <p:sp>
            <p:nvSpPr>
              <p:cNvPr id="10" name="Скругленный прямоугольник 9"/>
              <p:cNvSpPr/>
              <p:nvPr/>
            </p:nvSpPr>
            <p:spPr>
              <a:xfrm>
                <a:off x="301378" y="-177025"/>
                <a:ext cx="7186055" cy="95328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" name="Скругленный прямоугольник 5"/>
              <p:cNvSpPr/>
              <p:nvPr/>
            </p:nvSpPr>
            <p:spPr>
              <a:xfrm>
                <a:off x="308898" y="28090"/>
                <a:ext cx="7130295" cy="8961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76200" tIns="76200" rIns="76200" bIns="76200" spcCol="1270" anchor="ctr"/>
              <a:lstStyle/>
              <a:p>
                <a:pPr algn="ctr" defTabSz="8890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740668" y="357259"/>
            <a:ext cx="8120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Особенности организации 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текущего контроля,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промежуточной 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аттестации для обучающихся с НОДА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833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52388" y="29546"/>
            <a:ext cx="7993063" cy="807166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" name="Группа 10"/>
          <p:cNvGrpSpPr>
            <a:grpSpLocks/>
          </p:cNvGrpSpPr>
          <p:nvPr/>
        </p:nvGrpSpPr>
        <p:grpSpPr bwMode="auto">
          <a:xfrm>
            <a:off x="899592" y="115973"/>
            <a:ext cx="7920037" cy="864755"/>
            <a:chOff x="281571" y="0"/>
            <a:chExt cx="7185502" cy="95279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81571" y="0"/>
              <a:ext cx="7185502" cy="95279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Скругленный прямоугольник 5"/>
            <p:cNvSpPr/>
            <p:nvPr/>
          </p:nvSpPr>
          <p:spPr>
            <a:xfrm>
              <a:off x="308936" y="28584"/>
              <a:ext cx="7130773" cy="8956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6200" tIns="76200" rIns="76200" bIns="76200" spcCol="1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79512" y="1091871"/>
            <a:ext cx="878497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96240" algn="just">
              <a:spcAft>
                <a:spcPts val="0"/>
              </a:spcAft>
              <a:tabLst>
                <a:tab pos="396240" algn="l"/>
              </a:tabLs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Специальные условия проведения оценки результатов освоения АООП ООО для обучающихся с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ЗПР:</a:t>
            </a:r>
            <a:endParaRPr lang="ru-RU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x-non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особ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ая</a:t>
            </a:r>
            <a:r>
              <a:rPr lang="x-non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форм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x-non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14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организации аттестации </a:t>
            </a:r>
            <a:r>
              <a:rPr lang="x-none" sz="1400" dirty="0">
                <a:latin typeface="Arial" panose="020B0604020202020204" pitchFamily="34" charset="0"/>
                <a:cs typeface="Arial" panose="020B0604020202020204" pitchFamily="34" charset="0"/>
              </a:rPr>
              <a:t>(в малой группе, индивидуальную) с учетом особых образовательных потребностей и индивидуальных особенностей обучающихся с ЗПР;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x-non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привычн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ая</a:t>
            </a:r>
            <a:r>
              <a:rPr lang="x-non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обстановк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x-non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14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x-non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классе;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x-none" sz="1400" dirty="0">
                <a:latin typeface="Arial" panose="020B0604020202020204" pitchFamily="34" charset="0"/>
                <a:cs typeface="Arial" panose="020B0604020202020204" pitchFamily="34" charset="0"/>
              </a:rPr>
              <a:t> присутствие в начале работы этапа общей организации деятельности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мотивационного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x-none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предоставление возможности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использования справочной информации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разного рода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визуальной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поддержки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 самостоятельном применении; 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гибкость подхода к выбору формы и вида диагностического инструментария и контрольно-измерительных материалов с учетом особых образовательных потребностей и индивидуальных возможностей обучающегося с ЗПР;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большая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вариативность оценочных процедур, методов оценки и состава инструментария оценивания, позволяющую определить образовательный результат каждого обучающегося;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x-non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1400" b="1" dirty="0">
                <a:latin typeface="Arial" panose="020B0604020202020204" pitchFamily="34" charset="0"/>
                <a:cs typeface="Arial" panose="020B0604020202020204" pitchFamily="34" charset="0"/>
              </a:rPr>
              <a:t>адаптирование инструкции </a:t>
            </a:r>
            <a:r>
              <a:rPr lang="x-none" sz="1400" dirty="0">
                <a:latin typeface="Arial" panose="020B0604020202020204" pitchFamily="34" charset="0"/>
                <a:cs typeface="Arial" panose="020B0604020202020204" pitchFamily="34" charset="0"/>
              </a:rPr>
              <a:t>с учетом особых образовательных потребностей и индивидуальных трудностей </a:t>
            </a:r>
            <a:r>
              <a:rPr lang="x-non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обучающихся;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x-none" sz="1400" dirty="0">
                <a:latin typeface="Arial" panose="020B0604020202020204" pitchFamily="34" charset="0"/>
                <a:cs typeface="Arial" panose="020B0604020202020204" pitchFamily="34" charset="0"/>
              </a:rPr>
              <a:t> при необходимости </a:t>
            </a:r>
            <a:r>
              <a:rPr lang="x-none" sz="1400" b="1" dirty="0">
                <a:latin typeface="Arial" panose="020B0604020202020204" pitchFamily="34" charset="0"/>
                <a:cs typeface="Arial" panose="020B0604020202020204" pitchFamily="34" charset="0"/>
              </a:rPr>
              <a:t>адаптирование текста </a:t>
            </a:r>
            <a:r>
              <a:rPr lang="x-none" sz="1400" dirty="0">
                <a:latin typeface="Arial" panose="020B0604020202020204" pitchFamily="34" charset="0"/>
                <a:cs typeface="Arial" panose="020B0604020202020204" pitchFamily="34" charset="0"/>
              </a:rPr>
              <a:t>задания с учетом особых образовательных потребностей и индивидуальных </a:t>
            </a:r>
            <a:r>
              <a:rPr lang="x-non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трудностей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x-none" sz="1400" dirty="0">
                <a:latin typeface="Arial" panose="020B0604020202020204" pitchFamily="34" charset="0"/>
                <a:cs typeface="Arial" panose="020B0604020202020204" pitchFamily="34" charset="0"/>
              </a:rPr>
              <a:t>при необходимости </a:t>
            </a:r>
            <a:r>
              <a:rPr lang="x-none" sz="1400" b="1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дифференцированной помощи</a:t>
            </a:r>
            <a:r>
              <a:rPr lang="x-none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x-non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стимулирующей, организующей, направляющей;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x-non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1400" b="1" dirty="0">
                <a:latin typeface="Arial" panose="020B0604020202020204" pitchFamily="34" charset="0"/>
                <a:cs typeface="Arial" panose="020B0604020202020204" pitchFamily="34" charset="0"/>
              </a:rPr>
              <a:t>увеличение времени </a:t>
            </a:r>
            <a:r>
              <a:rPr lang="x-none" sz="1400" dirty="0">
                <a:latin typeface="Arial" panose="020B0604020202020204" pitchFamily="34" charset="0"/>
                <a:cs typeface="Arial" panose="020B0604020202020204" pitchFamily="34" charset="0"/>
              </a:rPr>
              <a:t>на выполнение заданий; 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x-none" sz="1400" dirty="0">
                <a:latin typeface="Arial" panose="020B0604020202020204" pitchFamily="34" charset="0"/>
                <a:cs typeface="Arial" panose="020B0604020202020204" pitchFamily="34" charset="0"/>
              </a:rPr>
              <a:t> возможность организации короткого перерыва (10-15 мин) при нарастании в поведении ребенка проявлений утомления, истощения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исключение ситуаций, приводящих к эмоциональному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травмированию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обучающегося (в частности, негативных реакций со стороны педагога).</a:t>
            </a:r>
          </a:p>
          <a:p>
            <a:pPr algn="just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96240" algn="just">
              <a:spcAft>
                <a:spcPts val="0"/>
              </a:spcAft>
              <a:tabLst>
                <a:tab pos="396240" algn="l"/>
              </a:tabLs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9754" y="200987"/>
            <a:ext cx="7859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Особенности организации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текущего контроля,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промежуточной 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аттестации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479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630"/>
            <a:ext cx="9158858" cy="69213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492896"/>
            <a:ext cx="6224555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17" y="476672"/>
            <a:ext cx="90010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Содержание </a:t>
            </a:r>
          </a:p>
          <a:p>
            <a:pPr algn="ctr">
              <a:spcAft>
                <a:spcPts val="0"/>
              </a:spcAft>
            </a:pPr>
            <a:endParaRPr lang="ru-RU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Особенности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разработки адаптированных образовательных программ, адаптированных рабочих программ по учебным предметам для обучающихся с ОВЗ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Особенности организации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образовательной деятельности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обучающихся  с ОВЗ в рамках инклюзивного образования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Особенности организации текущего контроля, промежуточной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аттестации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обучающихся  с ОВЗ.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236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205361"/>
            <a:ext cx="8712968" cy="5247975"/>
          </a:xfrm>
          <a:noFill/>
          <a:ln>
            <a:noFill/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indent="457200" algn="just"/>
            <a:endParaRPr lang="ru-RU" sz="1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457200" algn="ctr"/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Нормативно-правовое обеспечение образовательного 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процесса на уровне 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ООО  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обучающихся с ОВЗ различных 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категорий </a:t>
            </a:r>
          </a:p>
          <a:p>
            <a:pPr indent="457200" algn="ctr"/>
            <a:endPara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457200" algn="just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Федеральный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государственный образовательный стандарт основного общего образования, утвержденный приказом Министерства образования и науки РФ  от 17.12.2010г. № 1897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457200" algn="just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indent="457200" algn="just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Основным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механизмом реализации ФГОС для обучающихся с ОВЗ являются адаптированные основные общеобразовательные программы основного общего образования  (АООП ООО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indent="457200" algn="just"/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457200" algn="just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соответствии с письмом заместителя Министра просвещения РФ </a:t>
            </a:r>
            <a:r>
              <a:rPr lang="ru-RU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Басюка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В.С. от 14.08.2020г. № ВБ-1612/07 «О программах основного общего образования» для организации основного общего образования обучающихся с ОВЗ разработаны Примерные адаптированные основные общеобразовательные программы первого года обучения в основной школе (размещены на сайте https://ikp-rao.ru/frc-ovz/).</a:t>
            </a:r>
          </a:p>
          <a:p>
            <a:pPr indent="457200" algn="just"/>
            <a:endParaRPr lang="ru-RU" sz="1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7287" y="28897"/>
            <a:ext cx="7993063" cy="908720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5364" name="Группа 10"/>
          <p:cNvGrpSpPr>
            <a:grpSpLocks/>
          </p:cNvGrpSpPr>
          <p:nvPr/>
        </p:nvGrpSpPr>
        <p:grpSpPr bwMode="auto">
          <a:xfrm>
            <a:off x="714375" y="100026"/>
            <a:ext cx="8005688" cy="1024718"/>
            <a:chOff x="308936" y="-78885"/>
            <a:chExt cx="7263209" cy="1003093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86643" y="-78885"/>
              <a:ext cx="7185502" cy="95279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5"/>
            <p:cNvSpPr/>
            <p:nvPr/>
          </p:nvSpPr>
          <p:spPr>
            <a:xfrm>
              <a:off x="308936" y="28584"/>
              <a:ext cx="7130773" cy="8956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6200" tIns="76200" rIns="76200" bIns="76200" spcCol="1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800025" y="129196"/>
            <a:ext cx="79200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Особенности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разработки адаптированных образовательных программ, адаптированных рабочих программ по учебным предметам для обучающихся с ОВЗ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12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5926" y="1412776"/>
            <a:ext cx="8320409" cy="4536504"/>
          </a:xfrm>
        </p:spPr>
        <p:txBody>
          <a:bodyPr rtlCol="0">
            <a:normAutofit fontScale="2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9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9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6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6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6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6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6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6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6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6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457200" algn="just"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организации образования обучающихся </a:t>
            </a:r>
            <a:r>
              <a:rPr lang="ru-RU" sz="7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ОВЗ </a:t>
            </a:r>
            <a:r>
              <a:rPr lang="ru-RU" sz="7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уровне ООО в </a:t>
            </a:r>
            <a:r>
              <a:rPr lang="ru-RU" sz="7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2020-2021 </a:t>
            </a:r>
            <a:r>
              <a:rPr lang="ru-RU" sz="7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необходимо:</a:t>
            </a:r>
          </a:p>
          <a:p>
            <a:pPr indent="457200" algn="just" eaLnBrk="1" fontAlgn="auto" hangingPunct="1">
              <a:spcAft>
                <a:spcPts val="0"/>
              </a:spcAft>
              <a:defRPr/>
            </a:pPr>
            <a:endParaRPr lang="ru-RU" sz="6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6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Разработать адаптированные основные </a:t>
            </a:r>
            <a:r>
              <a:rPr lang="ru-RU" sz="6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общеобразовательные программы основного общего образования обучающихся с ОВЗ с учетом </a:t>
            </a:r>
            <a:r>
              <a:rPr lang="ru-RU" sz="6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рекомендаций.</a:t>
            </a:r>
            <a:endParaRPr lang="ru-RU" sz="6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6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6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6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Перевести обучающихся на индивидуальный учебный план, включающий</a:t>
            </a:r>
            <a:r>
              <a:rPr lang="ru-RU" sz="6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6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57250" indent="-85725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6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возможность </a:t>
            </a:r>
            <a:r>
              <a:rPr lang="ru-RU" sz="6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изменения сроков изучения отдельных предметов (например, иностранный язык может вводиться в более поздние сроки); </a:t>
            </a:r>
            <a:endParaRPr lang="ru-RU" sz="6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57250" indent="-857250" algn="just"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6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57250" indent="-85725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6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включение </a:t>
            </a:r>
            <a:r>
              <a:rPr lang="ru-RU" sz="6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образовательный процесс обязательных специальных учебных дисциплин (например, для обучающихся с нарушениями зрения – </a:t>
            </a:r>
            <a:r>
              <a:rPr lang="ru-RU" sz="6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тифлотехника</a:t>
            </a:r>
            <a:r>
              <a:rPr lang="ru-RU" sz="6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для обучающихся с нарушениями речи или с нарушениями слуха – развитие речи</a:t>
            </a:r>
            <a:r>
              <a:rPr lang="ru-RU" sz="6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marL="857250" indent="-857250" algn="just"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6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57250" indent="-85725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6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дополнение </a:t>
            </a:r>
            <a:r>
              <a:rPr lang="ru-RU" sz="6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внеурочной области коррекционно-развивающими курсами</a:t>
            </a:r>
            <a:r>
              <a:rPr lang="ru-RU" sz="6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857250" indent="-857250" algn="just"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6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3569" y="16318"/>
            <a:ext cx="7585720" cy="892402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4383" name="Группа 14"/>
          <p:cNvGrpSpPr>
            <a:grpSpLocks/>
          </p:cNvGrpSpPr>
          <p:nvPr/>
        </p:nvGrpSpPr>
        <p:grpSpPr bwMode="auto">
          <a:xfrm>
            <a:off x="899592" y="67824"/>
            <a:ext cx="7695361" cy="934963"/>
            <a:chOff x="281571" y="0"/>
            <a:chExt cx="7185502" cy="95279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81571" y="0"/>
              <a:ext cx="7185502" cy="95279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5"/>
            <p:cNvSpPr/>
            <p:nvPr/>
          </p:nvSpPr>
          <p:spPr>
            <a:xfrm>
              <a:off x="309488" y="28142"/>
              <a:ext cx="7129668" cy="8965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6200" tIns="76200" rIns="76200" bIns="76200" spcCol="1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259632" y="58792"/>
            <a:ext cx="7297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Особенности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разработки адаптированных образовательных программ, адаптированных рабочих программ по учебным предметам для обучающихся с ОВЗ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99592" y="44624"/>
            <a:ext cx="7585720" cy="892402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Группа 14"/>
          <p:cNvGrpSpPr>
            <a:grpSpLocks/>
          </p:cNvGrpSpPr>
          <p:nvPr/>
        </p:nvGrpSpPr>
        <p:grpSpPr bwMode="auto">
          <a:xfrm>
            <a:off x="1043608" y="116632"/>
            <a:ext cx="7695361" cy="934963"/>
            <a:chOff x="281571" y="0"/>
            <a:chExt cx="7185502" cy="952792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81571" y="0"/>
              <a:ext cx="7185502" cy="95279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Скругленный прямоугольник 5"/>
            <p:cNvSpPr/>
            <p:nvPr/>
          </p:nvSpPr>
          <p:spPr>
            <a:xfrm>
              <a:off x="309488" y="28142"/>
              <a:ext cx="7129668" cy="8965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6200" tIns="76200" rIns="76200" bIns="76200" spcCol="1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073505" y="116632"/>
            <a:ext cx="76953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Особенности разработки адаптированных образовательных программ, адаптированных рабочих программ по учебным предметам для обучающихся с ОВЗ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123603"/>
            <a:ext cx="8856984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разработки адаптированных рабочих программ по учебным предметам и курсам коррекционно-развивающей области внеурочной деятельности при реализации 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АООП ООО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вносятся рекомендуемые изменения и дополнения в их содержание  в соответствии с особыми образовательными потребностями обучающихся с ОВЗ определенной категории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457200" algn="just">
              <a:spcAft>
                <a:spcPts val="0"/>
              </a:spcAft>
            </a:pPr>
            <a:r>
              <a:rPr lang="ru-RU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обучающихся с нарушениями опорно-двигательного аппарата (НОДА)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вариант 6.1, внесение изменений и дополнений в содержание рабочих программ по следующим учебным дисциплинам учебного плана МБОУ-СОШ №6 г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Орла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 требуется: «Математика», «Информатика», «Русский язык», «Литература», «История», «Обществознание», «География», «Биология», «Музыка», «Информатика», «Основы безопасности жизнедеятельности», «Иностранный язык (английский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)».</a:t>
            </a:r>
          </a:p>
          <a:p>
            <a:pPr indent="457200" algn="just">
              <a:spcAft>
                <a:spcPts val="0"/>
              </a:spcAft>
            </a:pPr>
            <a:r>
              <a:rPr lang="ru-RU" sz="1600" dirty="0" smtClean="0"/>
              <a:t>Были </a:t>
            </a:r>
            <a:r>
              <a:rPr lang="ru-RU" sz="1600" dirty="0"/>
              <a:t>внесены изменения и дополнения в содержание </a:t>
            </a:r>
            <a:r>
              <a:rPr lang="ru-RU" sz="1600" dirty="0" err="1" smtClean="0"/>
              <a:t>адаптированныхрабочих</a:t>
            </a:r>
            <a:r>
              <a:rPr lang="ru-RU" sz="1600" dirty="0" smtClean="0"/>
              <a:t> </a:t>
            </a:r>
            <a:r>
              <a:rPr lang="ru-RU" sz="1600" dirty="0"/>
              <a:t>программ учебных дисциплин по предметам «Изобразительное искусство» и «Технология» НОДА,   связанные с проявлениями моторного </a:t>
            </a:r>
            <a:r>
              <a:rPr lang="ru-RU" sz="1600" dirty="0" smtClean="0"/>
              <a:t>дефицита.</a:t>
            </a:r>
          </a:p>
          <a:p>
            <a:pPr indent="457200" algn="just">
              <a:spcAft>
                <a:spcPts val="0"/>
              </a:spcAft>
            </a:pPr>
            <a:r>
              <a:rPr lang="ru-RU" sz="1600" dirty="0"/>
              <a:t>Учебная дисциплина «Физическая культура» заменена на специальную учебную дисциплину «Адаптивная физическая культура» (</a:t>
            </a:r>
            <a:r>
              <a:rPr lang="ru-RU" sz="1600" dirty="0" smtClean="0"/>
              <a:t>АФК). </a:t>
            </a:r>
          </a:p>
          <a:p>
            <a:pPr indent="457200" algn="just">
              <a:spcAft>
                <a:spcPts val="0"/>
              </a:spcAft>
            </a:pPr>
            <a:endParaRPr lang="ru-RU" sz="1600" dirty="0" smtClean="0"/>
          </a:p>
          <a:p>
            <a:pPr indent="457200" algn="just">
              <a:spcAft>
                <a:spcPts val="0"/>
              </a:spcAft>
            </a:pPr>
            <a:r>
              <a:rPr lang="ru-RU" sz="1600" dirty="0"/>
              <a:t>Индивидуальный учебный план коррекционно-развивающей области внеурочной деятельности обучающегося с НОДА на уровне основного общего образования  включает логопедическую работу (логопедические занятия) и </a:t>
            </a:r>
            <a:r>
              <a:rPr lang="ru-RU" sz="1600" dirty="0" err="1"/>
              <a:t>психокоррекционные</a:t>
            </a:r>
            <a:r>
              <a:rPr lang="ru-RU" sz="1600" dirty="0"/>
              <a:t> занятия (психологические). </a:t>
            </a:r>
          </a:p>
          <a:p>
            <a:pPr indent="457200" algn="just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718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99592" y="44624"/>
            <a:ext cx="7585720" cy="892402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Группа 14"/>
          <p:cNvGrpSpPr>
            <a:grpSpLocks/>
          </p:cNvGrpSpPr>
          <p:nvPr/>
        </p:nvGrpSpPr>
        <p:grpSpPr bwMode="auto">
          <a:xfrm>
            <a:off x="1043608" y="116632"/>
            <a:ext cx="7695361" cy="934963"/>
            <a:chOff x="281571" y="0"/>
            <a:chExt cx="7185502" cy="952792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81571" y="0"/>
              <a:ext cx="7185502" cy="95279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Скругленный прямоугольник 5"/>
            <p:cNvSpPr/>
            <p:nvPr/>
          </p:nvSpPr>
          <p:spPr>
            <a:xfrm>
              <a:off x="309488" y="28142"/>
              <a:ext cx="7129668" cy="8965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6200" tIns="76200" rIns="76200" bIns="76200" spcCol="1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073505" y="116632"/>
            <a:ext cx="76654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Особенности разработки адаптированных образовательных программ, адаптированных рабочих программ по учебным предметам для обучающихся с ОВЗ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340768"/>
            <a:ext cx="871296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обучающихся с </a:t>
            </a:r>
            <a:r>
              <a:rPr lang="ru-RU" sz="1600" b="1" dirty="0"/>
              <a:t>задержкой психического развития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(ЗПР)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вариант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7.1, внесены изменения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дополнения в </a:t>
            </a:r>
            <a:r>
              <a:rPr lang="ru-RU" sz="1600" dirty="0" smtClean="0"/>
              <a:t>раздел </a:t>
            </a:r>
            <a:r>
              <a:rPr lang="ru-RU" sz="1600" dirty="0"/>
              <a:t>«Планируемые результаты освоения учебного предмета» адаптированных рабочих программ по учебным предметам</a:t>
            </a:r>
            <a:r>
              <a:rPr lang="ru-RU" sz="1600" dirty="0" smtClean="0"/>
              <a:t>: «</a:t>
            </a:r>
            <a:r>
              <a:rPr lang="ru-RU" sz="1600" dirty="0"/>
              <a:t>Русский язык», «Литература», «Математика», «Информатика», «Биология</a:t>
            </a:r>
            <a:r>
              <a:rPr lang="ru-RU" sz="1600" dirty="0" smtClean="0"/>
              <a:t>», «</a:t>
            </a:r>
            <a:r>
              <a:rPr lang="ru-RU" sz="1600" dirty="0"/>
              <a:t>География», «История», «Обществознание», «Музыка», «Технология», «Изобразительное искусство», «Информатика», «Основы безопасности жизнедеятельности», «Иностранный язык (английский</a:t>
            </a:r>
            <a:r>
              <a:rPr lang="ru-RU" sz="1600" dirty="0" smtClean="0"/>
              <a:t>)».</a:t>
            </a:r>
          </a:p>
          <a:p>
            <a:pPr indent="457200" algn="just"/>
            <a:endParaRPr lang="ru-RU" sz="1600" dirty="0" smtClean="0"/>
          </a:p>
          <a:p>
            <a:pPr indent="457200" algn="just"/>
            <a:r>
              <a:rPr lang="ru-RU" sz="1600" dirty="0"/>
              <a:t>Учебная дисциплина «Физическая культура» заменена на специальную учебную дисциплину «Адаптивная физическая культура» (АФК</a:t>
            </a:r>
            <a:r>
              <a:rPr lang="ru-RU" sz="1600" dirty="0" smtClean="0"/>
              <a:t>).</a:t>
            </a:r>
          </a:p>
          <a:p>
            <a:pPr indent="457200" algn="just"/>
            <a:endParaRPr lang="ru-RU" sz="1600" dirty="0" smtClean="0"/>
          </a:p>
          <a:p>
            <a:pPr indent="457200" algn="just"/>
            <a:r>
              <a:rPr lang="ru-RU" sz="1600" dirty="0"/>
              <a:t>Индивидуальный учебный план коррекционно-развивающей области внеурочной деятельности обучающегося с ЗПР на уровне </a:t>
            </a:r>
            <a:r>
              <a:rPr lang="ru-RU" sz="1600" dirty="0" smtClean="0"/>
              <a:t>ООО  </a:t>
            </a:r>
            <a:r>
              <a:rPr lang="ru-RU" sz="1600" dirty="0"/>
              <a:t>включает логопедическую работу (логопедические занятия) и </a:t>
            </a:r>
            <a:r>
              <a:rPr lang="ru-RU" sz="1600" dirty="0" err="1"/>
              <a:t>психокоррекционные</a:t>
            </a:r>
            <a:r>
              <a:rPr lang="ru-RU" sz="1600" dirty="0"/>
              <a:t> занятия (психологические, дефектологические). </a:t>
            </a:r>
          </a:p>
          <a:p>
            <a:pPr indent="457200" algn="just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3210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780" y="1196752"/>
            <a:ext cx="8358188" cy="3600127"/>
          </a:xfrm>
          <a:noFill/>
          <a:ln>
            <a:noFill/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endParaRPr lang="ru-RU" sz="2100" b="1" dirty="0" smtClean="0">
              <a:solidFill>
                <a:schemeClr val="tx1"/>
              </a:solidFill>
            </a:endParaRPr>
          </a:p>
          <a:p>
            <a:endParaRPr lang="ru-RU" sz="2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0"/>
            <a:ext cx="7993063" cy="952500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5364" name="Группа 10"/>
          <p:cNvGrpSpPr>
            <a:grpSpLocks/>
          </p:cNvGrpSpPr>
          <p:nvPr/>
        </p:nvGrpSpPr>
        <p:grpSpPr bwMode="auto">
          <a:xfrm>
            <a:off x="719931" y="90637"/>
            <a:ext cx="7920037" cy="952500"/>
            <a:chOff x="281571" y="0"/>
            <a:chExt cx="7185502" cy="952792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81571" y="0"/>
              <a:ext cx="7185502" cy="95279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5"/>
            <p:cNvSpPr/>
            <p:nvPr/>
          </p:nvSpPr>
          <p:spPr>
            <a:xfrm>
              <a:off x="308936" y="28584"/>
              <a:ext cx="7130773" cy="8956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6200" tIns="76200" rIns="76200" bIns="76200" spcCol="1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410318" y="1258814"/>
            <a:ext cx="86107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При </a:t>
            </a:r>
            <a:r>
              <a:rPr lang="ru-RU" sz="1600" dirty="0" smtClean="0"/>
              <a:t>организации </a:t>
            </a:r>
            <a:r>
              <a:rPr lang="ru-RU" sz="1600" dirty="0"/>
              <a:t>образовательной деятельности </a:t>
            </a:r>
            <a:r>
              <a:rPr lang="ru-RU" sz="1600" dirty="0" smtClean="0"/>
              <a:t>необходимо:</a:t>
            </a:r>
          </a:p>
          <a:p>
            <a:pPr algn="just"/>
            <a:r>
              <a:rPr lang="ru-RU" sz="1600" dirty="0" smtClean="0"/>
              <a:t>1. Учитывать психолого-педагогические </a:t>
            </a:r>
            <a:r>
              <a:rPr lang="ru-RU" sz="1600" dirty="0"/>
              <a:t>особенности обучающихся с ОВЗ различных категорий.</a:t>
            </a:r>
          </a:p>
          <a:p>
            <a:pPr algn="just"/>
            <a:r>
              <a:rPr lang="ru-RU" sz="1600" dirty="0" smtClean="0"/>
              <a:t>2. Использовать активные формы, методы </a:t>
            </a:r>
            <a:r>
              <a:rPr lang="ru-RU" sz="1600" dirty="0"/>
              <a:t>и </a:t>
            </a:r>
            <a:r>
              <a:rPr lang="ru-RU" sz="1600" dirty="0" smtClean="0"/>
              <a:t>приёмы </a:t>
            </a:r>
            <a:r>
              <a:rPr lang="ru-RU" sz="1600" dirty="0"/>
              <a:t>обучения в ходе уроков и </a:t>
            </a:r>
            <a:r>
              <a:rPr lang="ru-RU" sz="1600" dirty="0" smtClean="0"/>
              <a:t>занятий </a:t>
            </a:r>
            <a:endParaRPr lang="ru-RU" sz="1600" dirty="0"/>
          </a:p>
          <a:p>
            <a:pPr algn="just"/>
            <a:r>
              <a:rPr lang="ru-RU" sz="1600" dirty="0" smtClean="0"/>
              <a:t>(методы: проблемный</a:t>
            </a:r>
            <a:r>
              <a:rPr lang="ru-RU" sz="1600" dirty="0"/>
              <a:t>, диалоговый, игровой, исследовательский, модульный, опорных сигналов, автоматизированного </a:t>
            </a:r>
            <a:r>
              <a:rPr lang="ru-RU" sz="1600" dirty="0" smtClean="0"/>
              <a:t>обучения).</a:t>
            </a:r>
          </a:p>
          <a:p>
            <a:pPr algn="just"/>
            <a:r>
              <a:rPr lang="ru-RU" sz="1600" dirty="0"/>
              <a:t>3. </a:t>
            </a:r>
            <a:r>
              <a:rPr lang="ru-RU" sz="1600" dirty="0" smtClean="0"/>
              <a:t>Адаптировать учебный материал.</a:t>
            </a:r>
          </a:p>
          <a:p>
            <a:pPr algn="just"/>
            <a:r>
              <a:rPr lang="ru-RU" sz="1600" dirty="0" smtClean="0"/>
              <a:t> Например:</a:t>
            </a:r>
          </a:p>
          <a:p>
            <a:pPr indent="457200" algn="just"/>
            <a:r>
              <a:rPr lang="ru-RU" sz="1600" dirty="0" smtClean="0"/>
              <a:t>- выделение </a:t>
            </a:r>
            <a:r>
              <a:rPr lang="ru-RU" sz="1600" dirty="0"/>
              <a:t>шрифтом или цветом ключевых </a:t>
            </a:r>
            <a:r>
              <a:rPr lang="ru-RU" sz="1600" dirty="0" smtClean="0"/>
              <a:t>элементов</a:t>
            </a:r>
            <a:r>
              <a:rPr lang="ru-RU" sz="1600" dirty="0"/>
              <a:t>;</a:t>
            </a:r>
          </a:p>
          <a:p>
            <a:pPr indent="457200" algn="just"/>
            <a:r>
              <a:rPr lang="ru-RU" sz="1600" dirty="0"/>
              <a:t>- сокращение излишних подробностей и упрощение </a:t>
            </a:r>
            <a:r>
              <a:rPr lang="ru-RU" sz="1600" dirty="0" smtClean="0"/>
              <a:t>формата</a:t>
            </a:r>
            <a:r>
              <a:rPr lang="ru-RU" sz="1600" dirty="0"/>
              <a:t>;</a:t>
            </a:r>
          </a:p>
          <a:p>
            <a:pPr indent="457200" algn="just"/>
            <a:r>
              <a:rPr lang="ru-RU" sz="1600" dirty="0"/>
              <a:t>- визуальное восприятие (рисунки, диаграммы, схемы, иллюстрации, рукописные заметки и галочки на полях, сокращение общего объема материала</a:t>
            </a:r>
            <a:r>
              <a:rPr lang="ru-RU" sz="1600" dirty="0" smtClean="0"/>
              <a:t>); </a:t>
            </a:r>
            <a:endParaRPr lang="ru-RU" sz="1600" dirty="0"/>
          </a:p>
          <a:p>
            <a:pPr indent="457200" algn="just"/>
            <a:r>
              <a:rPr lang="ru-RU" sz="1600" dirty="0"/>
              <a:t>- использование простых языковых конструкций и использование словаря, т.е. использовать более доступные формы восприятия информации </a:t>
            </a:r>
            <a:r>
              <a:rPr lang="ru-RU" sz="1600" dirty="0" smtClean="0"/>
              <a:t>обучающимся</a:t>
            </a:r>
            <a:r>
              <a:rPr lang="ru-RU" sz="1600" dirty="0"/>
              <a:t>;</a:t>
            </a:r>
          </a:p>
          <a:p>
            <a:pPr indent="457200" algn="just"/>
            <a:r>
              <a:rPr lang="ru-RU" sz="1600" dirty="0"/>
              <a:t>- использование разнообразных способов поощрения, повышение интерактивности (наводящие вопросы</a:t>
            </a:r>
            <a:r>
              <a:rPr lang="ru-RU" sz="1600" dirty="0" smtClean="0"/>
              <a:t>);</a:t>
            </a:r>
            <a:endParaRPr lang="ru-RU" sz="1600" dirty="0"/>
          </a:p>
          <a:p>
            <a:pPr indent="457200" algn="just"/>
            <a:r>
              <a:rPr lang="ru-RU" sz="1600" dirty="0"/>
              <a:t>-  предоставление дополнительного времени для завершения </a:t>
            </a:r>
            <a:r>
              <a:rPr lang="ru-RU" sz="1600" dirty="0" smtClean="0"/>
              <a:t>задания;</a:t>
            </a:r>
            <a:endParaRPr lang="ru-RU" sz="1600" dirty="0"/>
          </a:p>
          <a:p>
            <a:pPr indent="457200" algn="just"/>
            <a:r>
              <a:rPr lang="ru-RU" sz="1600" dirty="0"/>
              <a:t>-  использование творческих приемов и </a:t>
            </a:r>
            <a:r>
              <a:rPr lang="ru-RU" sz="1600" dirty="0" smtClean="0"/>
              <a:t>заданий</a:t>
            </a:r>
            <a:r>
              <a:rPr lang="ru-RU" sz="1600" dirty="0"/>
              <a:t>;</a:t>
            </a:r>
          </a:p>
          <a:p>
            <a:pPr indent="457200" algn="just"/>
            <a:r>
              <a:rPr lang="ru-RU" sz="1600" dirty="0"/>
              <a:t>- использование более четких и коротких инструкций (желательно визуализированных – предоставленных для обучающегося с </a:t>
            </a:r>
            <a:r>
              <a:rPr lang="ru-RU" sz="1600" dirty="0" smtClean="0"/>
              <a:t>ОВЗ </a:t>
            </a:r>
            <a:r>
              <a:rPr lang="ru-RU" sz="1600" dirty="0"/>
              <a:t>в виде карточки, опорной схемы в отличие от сверстников, не имеющих ограничений по здоровью).</a:t>
            </a:r>
          </a:p>
          <a:p>
            <a:pPr algn="just"/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5174" y="243721"/>
            <a:ext cx="7859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Особенности организации образовательной деятельности обучающихся  с ОВЗ в рамках инклюзивного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39552" y="32250"/>
            <a:ext cx="7776864" cy="740647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Скругленный прямоугольник 9"/>
          <p:cNvSpPr/>
          <p:nvPr/>
        </p:nvSpPr>
        <p:spPr>
          <a:xfrm>
            <a:off x="755576" y="111624"/>
            <a:ext cx="7776863" cy="797095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Особенности организации образовательной деятельности обучающихся  с ОВЗ в рамках инклюзивного образования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124004" y="1196752"/>
            <a:ext cx="43103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b="1" i="1" u="sng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Образцы заданий </a:t>
            </a:r>
            <a:r>
              <a:rPr lang="ru-RU" sz="1600" b="1" i="1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игровой </a:t>
            </a:r>
            <a:r>
              <a:rPr lang="ru-RU" sz="1600" b="1" i="1" u="sng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форме</a:t>
            </a:r>
            <a:endParaRPr lang="ru-RU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636912"/>
            <a:ext cx="5188146" cy="34567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302864"/>
            <a:ext cx="4608975" cy="3676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11560" y="44624"/>
            <a:ext cx="8136904" cy="882650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Скругленный прямоугольник 8"/>
          <p:cNvSpPr/>
          <p:nvPr/>
        </p:nvSpPr>
        <p:spPr>
          <a:xfrm>
            <a:off x="827584" y="128761"/>
            <a:ext cx="8064896" cy="923975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rPr>
              <a:t>Особенности организации образовательной деятельности обучающихся  с ОВЗ в рамках инклюзивного </a:t>
            </a:r>
            <a:r>
              <a:rPr lang="ru-RU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rPr>
              <a:t>образования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68760"/>
            <a:ext cx="856895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 smtClean="0"/>
              <a:t>При выполнении письменных заданий учитель должен предусмотреть следующие моменты:</a:t>
            </a:r>
          </a:p>
          <a:p>
            <a:pPr algn="just"/>
            <a:r>
              <a:rPr lang="ru-RU" sz="1600" dirty="0" smtClean="0"/>
              <a:t> 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/>
              <a:t>индивидуальные задания, отличные от задания для обучающихся без ограничений по здоровью;</a:t>
            </a:r>
          </a:p>
          <a:p>
            <a:pPr marL="285750" indent="-285750" algn="just">
              <a:buFontTx/>
              <a:buChar char="-"/>
            </a:pPr>
            <a:endParaRPr lang="ru-RU" sz="1600" dirty="0" smtClean="0"/>
          </a:p>
          <a:p>
            <a:pPr marL="285750" indent="-285750" algn="just">
              <a:buFontTx/>
              <a:buChar char="-"/>
            </a:pPr>
            <a:r>
              <a:rPr lang="ru-RU" sz="1600" dirty="0" smtClean="0"/>
              <a:t>дифференцированные задания; </a:t>
            </a:r>
          </a:p>
          <a:p>
            <a:pPr marL="285750" indent="-285750" algn="just">
              <a:buFontTx/>
              <a:buChar char="-"/>
            </a:pPr>
            <a:endParaRPr lang="ru-RU" sz="1600" dirty="0" smtClean="0"/>
          </a:p>
          <a:p>
            <a:pPr marL="285750" indent="-285750" algn="just">
              <a:buFontTx/>
              <a:buChar char="-"/>
            </a:pPr>
            <a:r>
              <a:rPr lang="ru-RU" sz="1600" dirty="0" smtClean="0"/>
              <a:t>использование упражнений с пропущенными буквами, словами, предложениями;</a:t>
            </a:r>
          </a:p>
          <a:p>
            <a:pPr marL="285750" indent="-285750" algn="just">
              <a:buFontTx/>
              <a:buChar char="-"/>
            </a:pPr>
            <a:endParaRPr lang="ru-RU" sz="1600" dirty="0" smtClean="0"/>
          </a:p>
          <a:p>
            <a:pPr marL="285750" indent="-285750" algn="just">
              <a:buFontTx/>
              <a:buChar char="-"/>
            </a:pPr>
            <a:r>
              <a:rPr lang="ru-RU" sz="1600" dirty="0" smtClean="0"/>
              <a:t>обеспечение обучающегося с ОВЗ копией конспекта других учащихся или записями учителя;</a:t>
            </a:r>
          </a:p>
          <a:p>
            <a:pPr marL="285750" indent="-285750" algn="just">
              <a:buFontTx/>
              <a:buChar char="-"/>
            </a:pPr>
            <a:endParaRPr lang="ru-RU" sz="1600" dirty="0" smtClean="0"/>
          </a:p>
          <a:p>
            <a:pPr marL="285750" indent="-285750" algn="just">
              <a:buFontTx/>
              <a:buChar char="-"/>
            </a:pPr>
            <a:r>
              <a:rPr lang="ru-RU" sz="1600" dirty="0" smtClean="0"/>
              <a:t>дополнение печатных материалов, видео, рисунками, схемами, опорными таблицами</a:t>
            </a:r>
            <a:r>
              <a:rPr lang="ru-RU" sz="1600" dirty="0"/>
              <a:t>;</a:t>
            </a:r>
            <a:r>
              <a:rPr lang="ru-RU" sz="1600" dirty="0" smtClean="0"/>
              <a:t> </a:t>
            </a:r>
          </a:p>
          <a:p>
            <a:pPr marL="285750" indent="-285750" algn="just">
              <a:buFontTx/>
              <a:buChar char="-"/>
            </a:pPr>
            <a:endParaRPr lang="ru-RU" sz="1600" dirty="0" smtClean="0"/>
          </a:p>
          <a:p>
            <a:pPr marL="285750" indent="-285750" algn="just">
              <a:buFontTx/>
              <a:buChar char="-"/>
            </a:pPr>
            <a:r>
              <a:rPr lang="ru-RU" sz="1600" dirty="0" smtClean="0"/>
              <a:t>обеспечение учащихся печатными копиями заданий, написанных на доске;</a:t>
            </a:r>
          </a:p>
          <a:p>
            <a:pPr marL="285750" indent="-285750" algn="just">
              <a:buFontTx/>
              <a:buChar char="-"/>
            </a:pPr>
            <a:endParaRPr lang="ru-RU" sz="1600" dirty="0" smtClean="0"/>
          </a:p>
          <a:p>
            <a:pPr algn="just"/>
            <a:r>
              <a:rPr lang="ru-RU" sz="1600" dirty="0" smtClean="0"/>
              <a:t>- уменьшение объема материала.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4274</TotalTime>
  <Words>1910</Words>
  <Application>Microsoft Office PowerPoint</Application>
  <PresentationFormat>Экран (4:3)</PresentationFormat>
  <Paragraphs>153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Муниципальное бюджетное общеобразовательное учреждение – средняя общеобразовательная школа №6 г.Орла 302010,  г. Орел,  ул. Комсомольская,  д. 374,   т/ф 8 (4862) 71-19-98,  эл. почта shcola6ore@mail.ru,  сайт http://orel-sosh6.obr57.ru/   Тема: «Система работы педагога с обучающимися с ограниченными возможностями здоровья на уровне основного общего образования»  Опыт работы представляет Сиротинина Олеся Ивановна, методист МБОУ-СОШ №6 г.Орла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</dc:creator>
  <cp:lastModifiedBy>Игорь</cp:lastModifiedBy>
  <cp:revision>408</cp:revision>
  <dcterms:modified xsi:type="dcterms:W3CDTF">2021-02-26T05:26:36Z</dcterms:modified>
</cp:coreProperties>
</file>